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30"/>
  </p:notesMasterIdLst>
  <p:handoutMasterIdLst>
    <p:handoutMasterId r:id="rId31"/>
  </p:handoutMasterIdLst>
  <p:sldIdLst>
    <p:sldId id="346" r:id="rId2"/>
    <p:sldId id="344" r:id="rId3"/>
    <p:sldId id="345" r:id="rId4"/>
    <p:sldId id="277" r:id="rId5"/>
    <p:sldId id="334" r:id="rId6"/>
    <p:sldId id="258" r:id="rId7"/>
    <p:sldId id="260" r:id="rId8"/>
    <p:sldId id="280" r:id="rId9"/>
    <p:sldId id="265" r:id="rId10"/>
    <p:sldId id="337" r:id="rId11"/>
    <p:sldId id="266" r:id="rId12"/>
    <p:sldId id="267" r:id="rId13"/>
    <p:sldId id="268" r:id="rId14"/>
    <p:sldId id="269" r:id="rId15"/>
    <p:sldId id="313" r:id="rId16"/>
    <p:sldId id="312" r:id="rId17"/>
    <p:sldId id="316" r:id="rId18"/>
    <p:sldId id="317" r:id="rId19"/>
    <p:sldId id="276" r:id="rId20"/>
    <p:sldId id="292" r:id="rId21"/>
    <p:sldId id="343" r:id="rId22"/>
    <p:sldId id="295" r:id="rId23"/>
    <p:sldId id="298" r:id="rId24"/>
    <p:sldId id="302" r:id="rId25"/>
    <p:sldId id="272" r:id="rId26"/>
    <p:sldId id="274" r:id="rId27"/>
    <p:sldId id="330" r:id="rId28"/>
    <p:sldId id="342" r:id="rId29"/>
  </p:sldIdLst>
  <p:sldSz cx="9144000" cy="6858000" type="screen4x3"/>
  <p:notesSz cx="6858000" cy="9180513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8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91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4577" autoAdjust="0"/>
    <p:restoredTop sz="86369" autoAdjust="0"/>
  </p:normalViewPr>
  <p:slideViewPr>
    <p:cSldViewPr>
      <p:cViewPr varScale="1">
        <p:scale>
          <a:sx n="80" d="100"/>
          <a:sy n="80" d="100"/>
        </p:scale>
        <p:origin x="1368" y="78"/>
      </p:cViewPr>
      <p:guideLst>
        <p:guide orient="horz" pos="2148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3" d="100"/>
          <a:sy n="53" d="100"/>
        </p:scale>
        <p:origin x="-1872" y="-96"/>
      </p:cViewPr>
      <p:guideLst>
        <p:guide orient="horz" pos="2891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35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>
                <a:latin typeface="Times New Roman" charset="0"/>
              </a:defRPr>
            </a:lvl1pPr>
          </a:lstStyle>
          <a:p>
            <a:pPr>
              <a:defRPr/>
            </a:pPr>
            <a:r>
              <a:rPr lang="en-US"/>
              <a:t>Chapter 2: The Context of Modern Organizations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>
                <a:latin typeface="Times New Roman" charset="0"/>
              </a:defRPr>
            </a:lvl1pPr>
          </a:lstStyle>
          <a:p>
            <a:pPr>
              <a:defRPr/>
            </a:pPr>
            <a:fld id="{EDDF3716-BE8D-4D67-8E5A-302A224C2A1D}" type="datetime4">
              <a:rPr lang="en-US"/>
              <a:pPr>
                <a:defRPr/>
              </a:pPr>
              <a:t>February 13, 2016</a:t>
            </a:fld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000">
                <a:latin typeface="Times New Roman" charset="0"/>
              </a:defRPr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000" smtClean="0"/>
            </a:lvl1pPr>
          </a:lstStyle>
          <a:p>
            <a:pPr>
              <a:defRPr/>
            </a:pPr>
            <a:fld id="{7DC8E365-C9D5-412C-9896-F878F1D2E2FE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0170062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95325"/>
            <a:ext cx="4572000" cy="34290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1" name="Rectangle 3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60863"/>
            <a:ext cx="5029200" cy="41132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0"/>
            <a:r>
              <a:rPr lang="en-US" noProof="0" smtClean="0"/>
              <a:t>Second level</a:t>
            </a:r>
          </a:p>
          <a:p>
            <a:pPr lvl="0"/>
            <a:r>
              <a:rPr lang="en-US" noProof="0" smtClean="0"/>
              <a:t>Third level</a:t>
            </a:r>
          </a:p>
          <a:p>
            <a:pPr lvl="0"/>
            <a:r>
              <a:rPr lang="en-US" noProof="0" smtClean="0"/>
              <a:t>Fourth level</a:t>
            </a:r>
          </a:p>
          <a:p>
            <a:pPr lvl="0"/>
            <a:r>
              <a:rPr lang="en-US" noProof="0" smtClean="0"/>
              <a:t>Fifth level</a:t>
            </a:r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>
                <a:latin typeface="Times New Roman" charset="0"/>
              </a:defRPr>
            </a:lvl1pPr>
          </a:lstStyle>
          <a:p>
            <a:pPr>
              <a:defRPr/>
            </a:pPr>
            <a:r>
              <a:rPr lang="en-US"/>
              <a:t>Chapter 2: The Context of Modern Organizations</a:t>
            </a: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>
                <a:latin typeface="Times New Roman" charset="0"/>
              </a:defRPr>
            </a:lvl1pPr>
          </a:lstStyle>
          <a:p>
            <a:pPr>
              <a:defRPr/>
            </a:pPr>
            <a:fld id="{FAB6906E-75A7-4389-943B-6CE05BA98073}" type="datetime4">
              <a:rPr lang="en-US"/>
              <a:pPr>
                <a:defRPr/>
              </a:pPr>
              <a:t>February 13, 2016</a:t>
            </a:fld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000">
                <a:latin typeface="Times New Roman" charset="0"/>
              </a:defRPr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000" smtClean="0"/>
            </a:lvl1pPr>
          </a:lstStyle>
          <a:p>
            <a:pPr>
              <a:defRPr/>
            </a:pPr>
            <a:fld id="{FD7BCA3E-FB33-45A4-A09D-003E226C445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47777920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742950" indent="-28575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2pPr>
    <a:lvl3pPr marL="1143000" indent="-228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600200" indent="-228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4pPr>
    <a:lvl5pPr marL="2057400" indent="-228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5123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74D40563-724B-4A84-AC94-DF9E83B59781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5124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512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600D1985-40F7-4559-B1A5-965DEB2290DC}" type="slidenum">
              <a:rPr lang="en-US" altLang="en-US" sz="1000"/>
              <a:pPr>
                <a:spcBef>
                  <a:spcPct val="0"/>
                </a:spcBef>
              </a:pPr>
              <a:t>1</a:t>
            </a:fld>
            <a:endParaRPr lang="en-US" altLang="en-US" sz="1000"/>
          </a:p>
        </p:txBody>
      </p:sp>
      <p:sp>
        <p:nvSpPr>
          <p:cNvPr id="5126" name="Rectangle 2"/>
          <p:cNvSpPr>
            <a:spLocks noChangeArrowheads="1"/>
          </p:cNvSpPr>
          <p:nvPr/>
        </p:nvSpPr>
        <p:spPr bwMode="auto">
          <a:xfrm>
            <a:off x="3886200" y="15875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9050" tIns="0" rIns="19050" bIns="0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r">
              <a:spcBef>
                <a:spcPct val="0"/>
              </a:spcBef>
            </a:pPr>
            <a:endParaRPr lang="en-US" altLang="en-US" sz="1000" i="1"/>
          </a:p>
        </p:txBody>
      </p:sp>
      <p:sp>
        <p:nvSpPr>
          <p:cNvPr id="5127" name="Rectangle 3"/>
          <p:cNvSpPr>
            <a:spLocks noChangeArrowheads="1"/>
          </p:cNvSpPr>
          <p:nvPr/>
        </p:nvSpPr>
        <p:spPr bwMode="auto">
          <a:xfrm>
            <a:off x="3886200" y="870426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9050" tIns="0" rIns="19050" bIns="0" anchor="b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r">
              <a:spcBef>
                <a:spcPct val="0"/>
              </a:spcBef>
            </a:pPr>
            <a:endParaRPr lang="en-US" altLang="en-US" sz="1000" i="1"/>
          </a:p>
        </p:txBody>
      </p:sp>
      <p:sp>
        <p:nvSpPr>
          <p:cNvPr id="5128" name="Rectangle 4"/>
          <p:cNvSpPr>
            <a:spLocks noChangeArrowheads="1"/>
          </p:cNvSpPr>
          <p:nvPr/>
        </p:nvSpPr>
        <p:spPr bwMode="auto">
          <a:xfrm>
            <a:off x="0" y="870426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endParaRPr lang="en-US" altLang="en-US" sz="2400"/>
          </a:p>
        </p:txBody>
      </p:sp>
      <p:sp>
        <p:nvSpPr>
          <p:cNvPr id="5129" name="Rectangle 5"/>
          <p:cNvSpPr>
            <a:spLocks noChangeArrowheads="1"/>
          </p:cNvSpPr>
          <p:nvPr/>
        </p:nvSpPr>
        <p:spPr bwMode="auto">
          <a:xfrm>
            <a:off x="0" y="15875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9050" tIns="0" rIns="19050" bIns="0"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endParaRPr lang="en-US" altLang="en-US" sz="1000" i="1"/>
          </a:p>
        </p:txBody>
      </p:sp>
      <p:sp>
        <p:nvSpPr>
          <p:cNvPr id="5130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ln cap="flat"/>
        </p:spPr>
      </p:sp>
      <p:sp>
        <p:nvSpPr>
          <p:cNvPr id="5131" name="Rectangle 7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3662" tIns="47625" rIns="93662" bIns="47625"/>
          <a:lstStyle/>
          <a:p>
            <a:pPr>
              <a:spcBef>
                <a:spcPct val="0"/>
              </a:spcBef>
            </a:pPr>
            <a:endParaRPr lang="fr-FR" altLang="en-US" sz="2400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7417798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24579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E76FCA3C-2DEF-4138-9F6F-CA023DDD2DB3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24580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2458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6DD86B3E-9713-49A2-83C9-9F33BE4E72F3}" type="slidenum">
              <a:rPr lang="en-US" altLang="en-US" sz="1000"/>
              <a:pPr>
                <a:spcBef>
                  <a:spcPct val="0"/>
                </a:spcBef>
              </a:pPr>
              <a:t>11</a:t>
            </a:fld>
            <a:endParaRPr lang="en-US" altLang="en-US" sz="1000"/>
          </a:p>
        </p:txBody>
      </p:sp>
      <p:sp>
        <p:nvSpPr>
          <p:cNvPr id="245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2985536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26627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A89B31AE-D8EB-4D39-8D09-1492647E6397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26628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2662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194195A4-1A46-41D2-AD2B-D48D6663C818}" type="slidenum">
              <a:rPr lang="en-US" altLang="en-US" sz="1000"/>
              <a:pPr>
                <a:spcBef>
                  <a:spcPct val="0"/>
                </a:spcBef>
              </a:pPr>
              <a:t>12</a:t>
            </a:fld>
            <a:endParaRPr lang="en-US" altLang="en-US" sz="1000"/>
          </a:p>
        </p:txBody>
      </p:sp>
      <p:sp>
        <p:nvSpPr>
          <p:cNvPr id="266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3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4124150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28675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1F8E5AE5-0C65-46C9-B456-84AE57FFE2A1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28676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2867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0F4CB2E0-AC70-4FDC-A509-D45C7B38FD5A}" type="slidenum">
              <a:rPr lang="en-US" altLang="en-US" sz="1000"/>
              <a:pPr>
                <a:spcBef>
                  <a:spcPct val="0"/>
                </a:spcBef>
              </a:pPr>
              <a:t>13</a:t>
            </a:fld>
            <a:endParaRPr lang="en-US" altLang="en-US" sz="1000"/>
          </a:p>
        </p:txBody>
      </p:sp>
      <p:sp>
        <p:nvSpPr>
          <p:cNvPr id="286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5795277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30723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44FE2919-E30F-49C5-95BB-23BFFF7BA181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30724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3072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C4AFB0AF-1D6D-45CD-870B-54A22889D992}" type="slidenum">
              <a:rPr lang="en-US" altLang="en-US" sz="1000"/>
              <a:pPr>
                <a:spcBef>
                  <a:spcPct val="0"/>
                </a:spcBef>
              </a:pPr>
              <a:t>14</a:t>
            </a:fld>
            <a:endParaRPr lang="en-US" altLang="en-US" sz="1000"/>
          </a:p>
        </p:txBody>
      </p:sp>
      <p:sp>
        <p:nvSpPr>
          <p:cNvPr id="307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5157894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32771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8FF59E39-E5E7-40DD-BFB4-32B373656C0D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32772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3277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F93D1B55-53E2-45CD-9536-644615758A42}" type="slidenum">
              <a:rPr lang="en-US" altLang="en-US" sz="1000"/>
              <a:pPr>
                <a:spcBef>
                  <a:spcPct val="0"/>
                </a:spcBef>
              </a:pPr>
              <a:t>15</a:t>
            </a:fld>
            <a:endParaRPr lang="en-US" altLang="en-US" sz="1000"/>
          </a:p>
        </p:txBody>
      </p:sp>
      <p:sp>
        <p:nvSpPr>
          <p:cNvPr id="327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77241257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34819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DF403DD8-8872-4BD9-883E-6F281496A68B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34820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3482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714AE02D-A704-4721-8685-087E0250B4DA}" type="slidenum">
              <a:rPr lang="en-US" altLang="en-US" sz="1000"/>
              <a:pPr>
                <a:spcBef>
                  <a:spcPct val="0"/>
                </a:spcBef>
              </a:pPr>
              <a:t>16</a:t>
            </a:fld>
            <a:endParaRPr lang="en-US" altLang="en-US" sz="1000"/>
          </a:p>
        </p:txBody>
      </p:sp>
      <p:sp>
        <p:nvSpPr>
          <p:cNvPr id="348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7272076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36867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EEFC9C4C-F368-4517-A50E-2A3F32E4D8F4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36868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3686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070C6DEA-D3D4-4E82-95DF-1D3E56A5B9B7}" type="slidenum">
              <a:rPr lang="en-US" altLang="en-US" sz="1000"/>
              <a:pPr>
                <a:spcBef>
                  <a:spcPct val="0"/>
                </a:spcBef>
              </a:pPr>
              <a:t>17</a:t>
            </a:fld>
            <a:endParaRPr lang="en-US" altLang="en-US" sz="1000"/>
          </a:p>
        </p:txBody>
      </p:sp>
      <p:sp>
        <p:nvSpPr>
          <p:cNvPr id="368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7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84007794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38915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20E8A3BF-8956-4FB7-8BA3-E62488C28EAE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38916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3891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4654B9D3-4C9D-4DD6-965D-276AAD7A6187}" type="slidenum">
              <a:rPr lang="en-US" altLang="en-US" sz="1000"/>
              <a:pPr>
                <a:spcBef>
                  <a:spcPct val="0"/>
                </a:spcBef>
              </a:pPr>
              <a:t>18</a:t>
            </a:fld>
            <a:endParaRPr lang="en-US" altLang="en-US" sz="1000"/>
          </a:p>
        </p:txBody>
      </p:sp>
      <p:sp>
        <p:nvSpPr>
          <p:cNvPr id="389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128488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40963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710C9885-500F-4209-9C53-99B991D13900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40964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4096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158D3F3F-2896-4386-9802-9439B4F6EA1F}" type="slidenum">
              <a:rPr lang="en-US" altLang="en-US" sz="1000"/>
              <a:pPr>
                <a:spcBef>
                  <a:spcPct val="0"/>
                </a:spcBef>
              </a:pPr>
              <a:t>19</a:t>
            </a:fld>
            <a:endParaRPr lang="en-US" altLang="en-US" sz="1000"/>
          </a:p>
        </p:txBody>
      </p:sp>
      <p:sp>
        <p:nvSpPr>
          <p:cNvPr id="409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2176575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43011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E4EC62F5-194C-49E0-BFE8-C02A97A9657B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43012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4301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84F60CF0-7F90-4C03-9490-273436872DFA}" type="slidenum">
              <a:rPr lang="en-US" altLang="en-US" sz="1000"/>
              <a:pPr>
                <a:spcBef>
                  <a:spcPct val="0"/>
                </a:spcBef>
              </a:pPr>
              <a:t>20</a:t>
            </a:fld>
            <a:endParaRPr lang="en-US" altLang="en-US" sz="1000"/>
          </a:p>
        </p:txBody>
      </p:sp>
      <p:sp>
        <p:nvSpPr>
          <p:cNvPr id="430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8851885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7171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AB1C146D-922C-4149-8B33-E742575DBBFE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7172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717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CD711D87-9A27-451B-85B8-8AB00CF4E5B6}" type="slidenum">
              <a:rPr lang="en-US" altLang="en-US" sz="1000"/>
              <a:pPr>
                <a:spcBef>
                  <a:spcPct val="0"/>
                </a:spcBef>
              </a:pPr>
              <a:t>2</a:t>
            </a:fld>
            <a:endParaRPr lang="en-US" altLang="en-US" sz="1000"/>
          </a:p>
        </p:txBody>
      </p:sp>
      <p:sp>
        <p:nvSpPr>
          <p:cNvPr id="71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6003913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45059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E2B5C654-7C02-47B5-9F0A-E3D7E6DA4B8F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45060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4506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E8D2059E-ACC2-42CE-AA1B-D75DAE2188F5}" type="slidenum">
              <a:rPr lang="en-US" altLang="en-US" sz="1000"/>
              <a:pPr>
                <a:spcBef>
                  <a:spcPct val="0"/>
                </a:spcBef>
              </a:pPr>
              <a:t>21</a:t>
            </a:fld>
            <a:endParaRPr lang="en-US" altLang="en-US" sz="1000"/>
          </a:p>
        </p:txBody>
      </p:sp>
      <p:sp>
        <p:nvSpPr>
          <p:cNvPr id="450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6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69969204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47107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08134FDE-886D-489A-8A6A-D296D8C6AB7E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47108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4710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5CDE8D2E-A34B-4A3F-B8BE-676DF69C2862}" type="slidenum">
              <a:rPr lang="en-US" altLang="en-US" sz="1000"/>
              <a:pPr>
                <a:spcBef>
                  <a:spcPct val="0"/>
                </a:spcBef>
              </a:pPr>
              <a:t>22</a:t>
            </a:fld>
            <a:endParaRPr lang="en-US" altLang="en-US" sz="1000"/>
          </a:p>
        </p:txBody>
      </p:sp>
      <p:sp>
        <p:nvSpPr>
          <p:cNvPr id="471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1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40149545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49155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153F9FFA-65D0-4ABA-927D-D7FBBE0CA243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49156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4915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57BF9F06-57F3-40C8-8AFA-FBBEE4D99E98}" type="slidenum">
              <a:rPr lang="en-US" altLang="en-US" sz="1000"/>
              <a:pPr>
                <a:spcBef>
                  <a:spcPct val="0"/>
                </a:spcBef>
              </a:pPr>
              <a:t>23</a:t>
            </a:fld>
            <a:endParaRPr lang="en-US" altLang="en-US" sz="1000"/>
          </a:p>
        </p:txBody>
      </p:sp>
      <p:sp>
        <p:nvSpPr>
          <p:cNvPr id="491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84727007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51203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B7E8894A-8568-4D61-9CB8-50E0E2330FEA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35F9039A-E7F7-4FE7-B159-C1FD9C998584}" type="slidenum">
              <a:rPr lang="en-US" altLang="en-US" sz="1000"/>
              <a:pPr>
                <a:spcBef>
                  <a:spcPct val="0"/>
                </a:spcBef>
              </a:pPr>
              <a:t>24</a:t>
            </a:fld>
            <a:endParaRPr lang="en-US" altLang="en-US" sz="1000"/>
          </a:p>
        </p:txBody>
      </p:sp>
      <p:sp>
        <p:nvSpPr>
          <p:cNvPr id="512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7869879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53251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8555ABA3-A600-4C93-AEEA-13868B454B8E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53252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5325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03F7B3DC-17B0-436B-8978-428325B7C4D1}" type="slidenum">
              <a:rPr lang="en-US" altLang="en-US" sz="1000"/>
              <a:pPr>
                <a:spcBef>
                  <a:spcPct val="0"/>
                </a:spcBef>
              </a:pPr>
              <a:t>25</a:t>
            </a:fld>
            <a:endParaRPr lang="en-US" altLang="en-US" sz="1000"/>
          </a:p>
        </p:txBody>
      </p:sp>
      <p:sp>
        <p:nvSpPr>
          <p:cNvPr id="532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034186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55299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BA2DFF17-A3D5-4374-B615-5D13EF82725D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55300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5530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DCA25B75-2923-446D-8A2D-F19AF44B7C18}" type="slidenum">
              <a:rPr lang="en-US" altLang="en-US" sz="1000"/>
              <a:pPr>
                <a:spcBef>
                  <a:spcPct val="0"/>
                </a:spcBef>
              </a:pPr>
              <a:t>26</a:t>
            </a:fld>
            <a:endParaRPr lang="en-US" altLang="en-US" sz="1000"/>
          </a:p>
        </p:txBody>
      </p:sp>
      <p:sp>
        <p:nvSpPr>
          <p:cNvPr id="553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3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09711813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57347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23078F09-D1B2-4396-BBE7-C86191D96084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57348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5734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5D406CA6-9D53-4AEA-A804-7464BD2474DD}" type="slidenum">
              <a:rPr lang="en-US" altLang="en-US" sz="1000"/>
              <a:pPr>
                <a:spcBef>
                  <a:spcPct val="0"/>
                </a:spcBef>
              </a:pPr>
              <a:t>27</a:t>
            </a:fld>
            <a:endParaRPr lang="en-US" altLang="en-US" sz="1000"/>
          </a:p>
        </p:txBody>
      </p:sp>
      <p:sp>
        <p:nvSpPr>
          <p:cNvPr id="573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7052146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59395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285BA5B4-1135-4689-885C-753F3897669D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59396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5939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D150776F-8C14-4913-AACE-38357AFEEB40}" type="slidenum">
              <a:rPr lang="en-US" altLang="en-US" sz="1000"/>
              <a:pPr>
                <a:spcBef>
                  <a:spcPct val="0"/>
                </a:spcBef>
              </a:pPr>
              <a:t>28</a:t>
            </a:fld>
            <a:endParaRPr lang="en-US" altLang="en-US" sz="1000"/>
          </a:p>
        </p:txBody>
      </p:sp>
      <p:sp>
        <p:nvSpPr>
          <p:cNvPr id="593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9430245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10243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31B5E6D3-6E89-438F-B6FA-BA6432A5C2A5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10244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102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1D82FB69-59FB-4BBC-8E40-2CDF0B7F2E1A}" type="slidenum">
              <a:rPr lang="en-US" altLang="en-US" sz="1000"/>
              <a:pPr>
                <a:spcBef>
                  <a:spcPct val="0"/>
                </a:spcBef>
              </a:pPr>
              <a:t>4</a:t>
            </a:fld>
            <a:endParaRPr lang="en-US" altLang="en-US" sz="1000"/>
          </a:p>
        </p:txBody>
      </p:sp>
      <p:sp>
        <p:nvSpPr>
          <p:cNvPr id="102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2973469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12291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8B97A843-9F47-488F-AAF0-6DFF59ABC934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12292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122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A67C7EB8-9268-46FB-B1CF-F2FC1F6E6B80}" type="slidenum">
              <a:rPr lang="en-US" altLang="en-US" sz="1000"/>
              <a:pPr>
                <a:spcBef>
                  <a:spcPct val="0"/>
                </a:spcBef>
              </a:pPr>
              <a:t>5</a:t>
            </a:fld>
            <a:endParaRPr lang="en-US" altLang="en-US" sz="1000"/>
          </a:p>
        </p:txBody>
      </p:sp>
      <p:sp>
        <p:nvSpPr>
          <p:cNvPr id="122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8802050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14339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852E90A1-730A-4E49-8C57-3872EC2C41C8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14340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1434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E8CB6992-3A2D-44E4-B216-95EC28FD196F}" type="slidenum">
              <a:rPr lang="en-US" altLang="en-US" sz="1000"/>
              <a:pPr>
                <a:spcBef>
                  <a:spcPct val="0"/>
                </a:spcBef>
              </a:pPr>
              <a:t>6</a:t>
            </a:fld>
            <a:endParaRPr lang="en-US" altLang="en-US" sz="1000"/>
          </a:p>
        </p:txBody>
      </p:sp>
      <p:sp>
        <p:nvSpPr>
          <p:cNvPr id="143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896898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16387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F03B6BB8-341A-4F1A-94CA-A933E718F55D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16388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1638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1CB6CED3-DD7C-42E3-A7B2-E1FB311BA0A4}" type="slidenum">
              <a:rPr lang="en-US" altLang="en-US" sz="1000"/>
              <a:pPr>
                <a:spcBef>
                  <a:spcPct val="0"/>
                </a:spcBef>
              </a:pPr>
              <a:t>7</a:t>
            </a:fld>
            <a:endParaRPr lang="en-US" altLang="en-US" sz="1000"/>
          </a:p>
        </p:txBody>
      </p:sp>
      <p:sp>
        <p:nvSpPr>
          <p:cNvPr id="163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0088039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18435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75D8819A-601F-41FE-9BE3-2B5823C4DEAE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18436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1843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A9AE0D00-A9AA-4500-953D-7B0316C4CC83}" type="slidenum">
              <a:rPr lang="en-US" altLang="en-US" sz="1000"/>
              <a:pPr>
                <a:spcBef>
                  <a:spcPct val="0"/>
                </a:spcBef>
              </a:pPr>
              <a:t>8</a:t>
            </a:fld>
            <a:endParaRPr lang="en-US" altLang="en-US" sz="1000"/>
          </a:p>
        </p:txBody>
      </p:sp>
      <p:sp>
        <p:nvSpPr>
          <p:cNvPr id="184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5658052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20483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0C8AAFC5-29DE-48FF-824F-01560D9C2671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20484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2048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A256FDE6-6E1E-4C63-9165-1EF8011C73C9}" type="slidenum">
              <a:rPr lang="en-US" altLang="en-US" sz="1000"/>
              <a:pPr>
                <a:spcBef>
                  <a:spcPct val="0"/>
                </a:spcBef>
              </a:pPr>
              <a:t>9</a:t>
            </a:fld>
            <a:endParaRPr lang="en-US" altLang="en-US" sz="1000"/>
          </a:p>
        </p:txBody>
      </p:sp>
      <p:sp>
        <p:nvSpPr>
          <p:cNvPr id="204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3098925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4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Chapter 2: The Context of Modern Organizations</a:t>
            </a:r>
          </a:p>
        </p:txBody>
      </p:sp>
      <p:sp>
        <p:nvSpPr>
          <p:cNvPr id="22531" name="Rectangle 5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FD26D05D-9177-4333-B60C-7326E762B035}" type="datetime4">
              <a:rPr lang="en-US" altLang="en-US" sz="1000" smtClean="0"/>
              <a:pPr>
                <a:spcBef>
                  <a:spcPct val="0"/>
                </a:spcBef>
              </a:pPr>
              <a:t>February 13, 2016</a:t>
            </a:fld>
            <a:endParaRPr lang="en-US" altLang="en-US" sz="1000" smtClean="0"/>
          </a:p>
        </p:txBody>
      </p:sp>
      <p:sp>
        <p:nvSpPr>
          <p:cNvPr id="22532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r>
              <a:rPr lang="en-US" altLang="en-US" sz="1000" smtClean="0"/>
              <a:t>Copyright ©2006 by Thomson Business and Economics, a division of Thomson Learning.  All rights reserved.</a:t>
            </a:r>
          </a:p>
        </p:txBody>
      </p:sp>
      <p:sp>
        <p:nvSpPr>
          <p:cNvPr id="2253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</a:pPr>
            <a:fld id="{EAA1028B-6BFC-46E6-9C71-BBCEAA22B45A}" type="slidenum">
              <a:rPr lang="en-US" altLang="en-US" sz="1000"/>
              <a:pPr>
                <a:spcBef>
                  <a:spcPct val="0"/>
                </a:spcBef>
              </a:pPr>
              <a:t>10</a:t>
            </a:fld>
            <a:endParaRPr lang="en-US" altLang="en-US" sz="1000"/>
          </a:p>
        </p:txBody>
      </p:sp>
      <p:sp>
        <p:nvSpPr>
          <p:cNvPr id="225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816899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B3CCE5F-E103-4991-A042-77A214E5271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796438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B2DF480-A396-4480-AC29-A6159D5D4FF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590011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56795E-B61C-46E1-91E0-AFB1A291BA17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896657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77F4B5D-FE79-4AAB-AA32-1A7FABA569EA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503815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B41BF7-0E5E-4054-B42A-956C474FB6C7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8447182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AAFE63-EBB6-459F-94E0-666CE5694A8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573053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8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473CED-FC38-4AE6-9D1B-7E9045A6FA1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569538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EA9CF6-F068-4FB7-BFCC-F4E7D831FB0E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189852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3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ADD78F-F7AA-486D-ADD9-B07DD6BD1687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910687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710728-4FC3-4E5F-853D-25718DB720F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90214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EC1029-83FC-4103-BDB0-E2327DDFCA7A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180826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0488" tIns="44450" rIns="90488" bIns="4445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30052" name="Rectangle 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85800" y="6248400"/>
            <a:ext cx="703262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>
                <a:latin typeface="Times New Roman" charset="0"/>
              </a:defRPr>
            </a:lvl1pPr>
          </a:lstStyle>
          <a:p>
            <a:pPr>
              <a:defRPr/>
            </a:pPr>
            <a:r>
              <a:rPr lang="en-US"/>
              <a:t>Copyright ©2006 by Thomson Business and Economics, a division of Thomson Learning.  All rights reserved.</a:t>
            </a:r>
          </a:p>
        </p:txBody>
      </p:sp>
      <p:sp>
        <p:nvSpPr>
          <p:cNvPr id="130053" name="Rectangle 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951788" y="6248400"/>
            <a:ext cx="506412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smtClean="0"/>
            </a:lvl1pPr>
          </a:lstStyle>
          <a:p>
            <a:pPr>
              <a:defRPr/>
            </a:pPr>
            <a:fld id="{5D4CA3B8-A108-4B32-8ED5-B0C60BAF7E3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Footer Placeholder 3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 smtClean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 smtClean="0"/>
          </a:p>
        </p:txBody>
      </p:sp>
      <p:sp>
        <p:nvSpPr>
          <p:cNvPr id="409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9C9D81F6-45B6-4378-9F11-5D6EB2374600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1</a:t>
            </a:fld>
            <a:endParaRPr lang="en-US" altLang="en-US" sz="1000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  <a:noFill/>
        </p:spPr>
        <p:txBody>
          <a:bodyPr/>
          <a:lstStyle/>
          <a:p>
            <a:r>
              <a:rPr lang="en-US" altLang="en-US" smtClean="0"/>
              <a:t>Chapter 2</a:t>
            </a:r>
            <a:br>
              <a:rPr lang="en-US" altLang="en-US" smtClean="0"/>
            </a:br>
            <a:r>
              <a:rPr lang="en-US" altLang="en-US" smtClean="0"/>
              <a:t>The Context of</a:t>
            </a:r>
            <a:br>
              <a:rPr lang="en-US" altLang="en-US" smtClean="0"/>
            </a:br>
            <a:r>
              <a:rPr lang="en-US" altLang="en-US" smtClean="0"/>
              <a:t>Modern </a:t>
            </a:r>
            <a:r>
              <a:rPr lang="en-US" altLang="en-US" smtClean="0">
                <a:solidFill>
                  <a:schemeClr val="tx1"/>
                </a:solidFill>
              </a:rPr>
              <a:t>Organizations</a:t>
            </a:r>
            <a:br>
              <a:rPr lang="en-US" altLang="en-US" smtClean="0">
                <a:solidFill>
                  <a:schemeClr val="tx1"/>
                </a:solidFill>
              </a:rPr>
            </a:br>
            <a:r>
              <a:rPr lang="en-US" altLang="en-US" sz="3200" smtClean="0">
                <a:solidFill>
                  <a:schemeClr val="tx1"/>
                </a:solidFill>
              </a:rPr>
              <a:t>(Diversity, Quality,</a:t>
            </a:r>
            <a:br>
              <a:rPr lang="en-US" altLang="en-US" sz="3200" smtClean="0">
                <a:solidFill>
                  <a:schemeClr val="tx1"/>
                </a:solidFill>
              </a:rPr>
            </a:br>
            <a:r>
              <a:rPr lang="en-US" altLang="en-US" sz="3200" smtClean="0">
                <a:solidFill>
                  <a:schemeClr val="tx1"/>
                </a:solidFill>
              </a:rPr>
              <a:t>Technology, International)</a:t>
            </a:r>
            <a:br>
              <a:rPr lang="en-US" altLang="en-US" sz="3200" smtClean="0">
                <a:solidFill>
                  <a:schemeClr val="tx1"/>
                </a:solidFill>
              </a:rPr>
            </a:br>
            <a:endParaRPr lang="en-US" altLang="en-US" sz="3200" smtClean="0">
              <a:solidFill>
                <a:schemeClr val="tx1"/>
              </a:solidFill>
            </a:endParaRPr>
          </a:p>
        </p:txBody>
      </p:sp>
      <p:sp>
        <p:nvSpPr>
          <p:cNvPr id="4101" name="Rectangle 6"/>
          <p:cNvSpPr>
            <a:spLocks noGrp="1" noChangeArrowheads="1"/>
          </p:cNvSpPr>
          <p:nvPr>
            <p:ph type="subTitle" idx="1"/>
          </p:nvPr>
        </p:nvSpPr>
        <p:spPr>
          <a:xfrm>
            <a:off x="1397000" y="4064000"/>
            <a:ext cx="6350000" cy="1549400"/>
          </a:xfrm>
          <a:noFill/>
        </p:spPr>
        <p:txBody>
          <a:bodyPr/>
          <a:lstStyle/>
          <a:p>
            <a:pPr marL="342900" indent="-342900">
              <a:lnSpc>
                <a:spcPct val="90000"/>
              </a:lnSpc>
              <a:spcBef>
                <a:spcPct val="400000"/>
              </a:spcBef>
            </a:pPr>
            <a:endParaRPr lang="en-US" altLang="en-US" sz="1400" dirty="0" smtClean="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pPr marL="342900" indent="-342900" algn="l">
              <a:lnSpc>
                <a:spcPct val="90000"/>
              </a:lnSpc>
              <a:spcBef>
                <a:spcPct val="400000"/>
              </a:spcBef>
            </a:pPr>
            <a:r>
              <a:rPr lang="en-US" altLang="en-US" sz="1400" dirty="0" smtClean="0">
                <a:latin typeface="Arial" panose="020B0604020202020204" pitchFamily="34" charset="0"/>
                <a:cs typeface="Times New Roman" panose="02020603050405020304" pitchFamily="18" charset="0"/>
              </a:rPr>
              <a:t>       Joseph E. Champoux, </a:t>
            </a:r>
            <a:r>
              <a:rPr lang="en-US" altLang="en-US" sz="1400" i="1" dirty="0" smtClean="0">
                <a:latin typeface="Arial" panose="020B0604020202020204" pitchFamily="34" charset="0"/>
                <a:cs typeface="Times New Roman" panose="02020603050405020304" pitchFamily="18" charset="0"/>
              </a:rPr>
              <a:t>Organizational Behavior: Integrating Individuals, Groups, and Organizations</a:t>
            </a:r>
            <a:r>
              <a:rPr lang="en-US" altLang="en-US" sz="1400" dirty="0" smtClean="0">
                <a:latin typeface="Arial" panose="020B0604020202020204" pitchFamily="34" charset="0"/>
                <a:cs typeface="Times New Roman" panose="02020603050405020304" pitchFamily="18" charset="0"/>
              </a:rPr>
              <a:t>, 5e. </a:t>
            </a:r>
            <a:r>
              <a:rPr lang="en-US" altLang="en-US" sz="1400" smtClean="0">
                <a:latin typeface="Arial" panose="020B0604020202020204" pitchFamily="34" charset="0"/>
                <a:cs typeface="Times New Roman" panose="02020603050405020304" pitchFamily="18" charset="0"/>
              </a:rPr>
              <a:t>New York: Routledge, 2016.</a:t>
            </a:r>
            <a:endParaRPr lang="en-US" altLang="en-US" smtClean="0"/>
          </a:p>
        </p:txBody>
      </p:sp>
    </p:spTree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AE135489-2E69-4667-9478-58D9231955AA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10</a:t>
            </a:fld>
            <a:endParaRPr lang="en-US" altLang="en-US" sz="1000"/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Workforce Diversity (Cont.)</a:t>
            </a:r>
          </a:p>
        </p:txBody>
      </p:sp>
      <p:sp>
        <p:nvSpPr>
          <p:cNvPr id="21508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mtClean="0"/>
              <a:t>Managing diversity: react to the presence of workforce diversity</a:t>
            </a:r>
          </a:p>
          <a:p>
            <a:r>
              <a:rPr lang="en-US" altLang="en-US" smtClean="0"/>
              <a:t>Value diversity: aggressively embrace diversity</a:t>
            </a:r>
          </a:p>
          <a:p>
            <a:r>
              <a:rPr lang="en-US" altLang="en-US" smtClean="0"/>
              <a:t>Managing for diversity: aggressively recruit and hire people of diverse backgrounds</a:t>
            </a:r>
          </a:p>
        </p:txBody>
      </p:sp>
      <p:sp>
        <p:nvSpPr>
          <p:cNvPr id="21509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007F086C-1A17-46E2-A482-8A0466518737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11</a:t>
            </a:fld>
            <a:endParaRPr lang="en-US" altLang="en-US" sz="1000"/>
          </a:p>
        </p:txBody>
      </p:sp>
      <p:sp>
        <p:nvSpPr>
          <p:cNvPr id="23555" name="Rectangle 4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altLang="en-US" smtClean="0"/>
              <a:t>Quality Management</a:t>
            </a:r>
          </a:p>
        </p:txBody>
      </p:sp>
      <p:sp>
        <p:nvSpPr>
          <p:cNvPr id="23556" name="Rectangle 5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smtClean="0"/>
              <a:t>Managing all parts of an organization to ensure quality products or services</a:t>
            </a:r>
          </a:p>
          <a:p>
            <a:pPr>
              <a:lnSpc>
                <a:spcPct val="90000"/>
              </a:lnSpc>
            </a:pPr>
            <a:r>
              <a:rPr lang="en-US" altLang="en-US" smtClean="0"/>
              <a:t>Can trace its roots to the 1920s</a:t>
            </a:r>
          </a:p>
          <a:p>
            <a:pPr>
              <a:lnSpc>
                <a:spcPct val="90000"/>
              </a:lnSpc>
            </a:pPr>
            <a:r>
              <a:rPr lang="en-US" altLang="en-US" smtClean="0"/>
              <a:t>Ignored by American managers until forced to focus on it by competitive forces</a:t>
            </a:r>
          </a:p>
          <a:p>
            <a:pPr>
              <a:lnSpc>
                <a:spcPct val="90000"/>
              </a:lnSpc>
            </a:pPr>
            <a:r>
              <a:rPr lang="en-US" altLang="en-US" smtClean="0"/>
              <a:t>Many names such as total quality management, Six Sigma quality, ISO 9000</a:t>
            </a:r>
          </a:p>
          <a:p>
            <a:pPr>
              <a:lnSpc>
                <a:spcPct val="90000"/>
              </a:lnSpc>
            </a:pPr>
            <a:r>
              <a:rPr lang="en-US" altLang="en-US" smtClean="0"/>
              <a:t>Quality management (QM) covers them all</a:t>
            </a:r>
          </a:p>
        </p:txBody>
      </p:sp>
      <p:sp>
        <p:nvSpPr>
          <p:cNvPr id="23557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  <p:transition spd="slow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4D7BF486-F297-490C-83CD-5D6DA59C79F3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12</a:t>
            </a:fld>
            <a:endParaRPr lang="en-US" altLang="en-US" sz="1000"/>
          </a:p>
        </p:txBody>
      </p:sp>
      <p:sp>
        <p:nvSpPr>
          <p:cNvPr id="25603" name="Rectangle 4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altLang="en-US" smtClean="0"/>
              <a:t>Quality Management (Cont.)</a:t>
            </a:r>
          </a:p>
        </p:txBody>
      </p:sp>
      <p:sp>
        <p:nvSpPr>
          <p:cNvPr id="25604" name="Rectangle 5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r>
              <a:rPr lang="en-US" altLang="en-US" sz="2800" smtClean="0"/>
              <a:t>Philosophy</a:t>
            </a:r>
          </a:p>
          <a:p>
            <a:pPr lvl="1"/>
            <a:r>
              <a:rPr lang="en-US" altLang="en-US" sz="2400" smtClean="0"/>
              <a:t>Quality</a:t>
            </a:r>
          </a:p>
          <a:p>
            <a:pPr lvl="1"/>
            <a:r>
              <a:rPr lang="en-US" altLang="en-US" sz="2400" smtClean="0"/>
              <a:t>Continuous improvement</a:t>
            </a:r>
          </a:p>
          <a:p>
            <a:pPr lvl="1"/>
            <a:r>
              <a:rPr lang="en-US" altLang="en-US" sz="2400" smtClean="0"/>
              <a:t>“Getting it right the first time”</a:t>
            </a:r>
          </a:p>
          <a:p>
            <a:r>
              <a:rPr lang="en-US" altLang="en-US" sz="2800" smtClean="0"/>
              <a:t>System of management</a:t>
            </a:r>
          </a:p>
          <a:p>
            <a:pPr lvl="1"/>
            <a:r>
              <a:rPr lang="en-US" altLang="en-US" sz="2400" smtClean="0"/>
              <a:t>Tools and techniques help manage for quality and continuous improvement</a:t>
            </a:r>
          </a:p>
          <a:p>
            <a:pPr lvl="1"/>
            <a:r>
              <a:rPr lang="en-US" altLang="en-US" sz="2400" smtClean="0"/>
              <a:t>Has roots in manufacturing but applies to all organizations</a:t>
            </a:r>
          </a:p>
        </p:txBody>
      </p:sp>
      <p:sp>
        <p:nvSpPr>
          <p:cNvPr id="25605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DEF50F36-871F-450C-AAD6-B0C766E3E29B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13</a:t>
            </a:fld>
            <a:endParaRPr lang="en-US" altLang="en-US" sz="1000"/>
          </a:p>
        </p:txBody>
      </p:sp>
      <p:sp>
        <p:nvSpPr>
          <p:cNvPr id="27651" name="Rectangle 4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altLang="en-US" smtClean="0"/>
              <a:t>Quality Management (Cont.)</a:t>
            </a:r>
          </a:p>
        </p:txBody>
      </p:sp>
      <p:sp>
        <p:nvSpPr>
          <p:cNvPr id="27652" name="Rectangle 5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altLang="en-US" sz="2400" smtClean="0"/>
              <a:t>History</a:t>
            </a:r>
          </a:p>
          <a:p>
            <a:pPr lvl="1">
              <a:lnSpc>
                <a:spcPct val="80000"/>
              </a:lnSpc>
            </a:pPr>
            <a:r>
              <a:rPr lang="en-US" altLang="en-US" sz="2400" smtClean="0"/>
              <a:t>Built upon concepts dating to at least the 1920s</a:t>
            </a:r>
          </a:p>
          <a:p>
            <a:pPr lvl="1">
              <a:lnSpc>
                <a:spcPct val="80000"/>
              </a:lnSpc>
            </a:pPr>
            <a:r>
              <a:rPr lang="en-US" altLang="en-US" sz="2400" smtClean="0"/>
              <a:t>Major American contributors such as W. Edwards Deming, Joseph M. Juran</a:t>
            </a:r>
          </a:p>
          <a:p>
            <a:pPr lvl="1">
              <a:lnSpc>
                <a:spcPct val="80000"/>
              </a:lnSpc>
            </a:pPr>
            <a:r>
              <a:rPr lang="en-US" altLang="en-US" sz="2400" smtClean="0"/>
              <a:t>Major Japanese contributors: Kaoru Ishikawa, Genichi Taguchi</a:t>
            </a:r>
          </a:p>
          <a:p>
            <a:pPr lvl="1">
              <a:lnSpc>
                <a:spcPct val="80000"/>
              </a:lnSpc>
            </a:pPr>
            <a:r>
              <a:rPr lang="en-US" altLang="en-US" sz="2400" smtClean="0"/>
              <a:t>Worldwide phenomenon now</a:t>
            </a:r>
          </a:p>
          <a:p>
            <a:pPr lvl="2">
              <a:lnSpc>
                <a:spcPct val="80000"/>
              </a:lnSpc>
            </a:pPr>
            <a:r>
              <a:rPr lang="en-US" altLang="en-US" smtClean="0"/>
              <a:t>Quality awards in different countries and world regions</a:t>
            </a:r>
          </a:p>
          <a:p>
            <a:pPr lvl="2">
              <a:lnSpc>
                <a:spcPct val="80000"/>
              </a:lnSpc>
            </a:pPr>
            <a:r>
              <a:rPr lang="en-US" altLang="en-US" smtClean="0"/>
              <a:t>International Organization for Standardization (ISO): international quality standards—ISO 9000 and beyond</a:t>
            </a:r>
          </a:p>
        </p:txBody>
      </p:sp>
      <p:sp>
        <p:nvSpPr>
          <p:cNvPr id="27653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  <p:transition spd="slow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272E5FA8-2A50-4DCC-8368-051349AC25CF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14</a:t>
            </a:fld>
            <a:endParaRPr lang="en-US" altLang="en-US" sz="1000"/>
          </a:p>
        </p:txBody>
      </p:sp>
      <p:sp>
        <p:nvSpPr>
          <p:cNvPr id="29699" name="Rectangle 4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altLang="en-US" smtClean="0"/>
              <a:t>Quality Management (Cont.)</a:t>
            </a:r>
          </a:p>
        </p:txBody>
      </p:sp>
      <p:sp>
        <p:nvSpPr>
          <p:cNvPr id="29700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1828800"/>
            <a:ext cx="7772400" cy="4114800"/>
          </a:xfrm>
          <a:noFill/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smtClean="0"/>
              <a:t>Requires a total system’s view of the organization. Reaches beyond its boundaries.</a:t>
            </a:r>
          </a:p>
          <a:p>
            <a:pPr>
              <a:lnSpc>
                <a:spcPct val="90000"/>
              </a:lnSpc>
            </a:pPr>
            <a:r>
              <a:rPr lang="en-US" altLang="en-US" smtClean="0"/>
              <a:t>Interdependence of outside people, outside organizations, and groups within the organization to manage for quality</a:t>
            </a:r>
          </a:p>
          <a:p>
            <a:pPr lvl="1">
              <a:lnSpc>
                <a:spcPct val="90000"/>
              </a:lnSpc>
            </a:pPr>
            <a:r>
              <a:rPr lang="en-US" altLang="en-US" smtClean="0"/>
              <a:t>Employees</a:t>
            </a:r>
          </a:p>
          <a:p>
            <a:pPr lvl="1">
              <a:lnSpc>
                <a:spcPct val="90000"/>
              </a:lnSpc>
            </a:pPr>
            <a:r>
              <a:rPr lang="en-US" altLang="en-US" smtClean="0"/>
              <a:t>Suppliers</a:t>
            </a:r>
          </a:p>
          <a:p>
            <a:pPr lvl="1">
              <a:lnSpc>
                <a:spcPct val="90000"/>
              </a:lnSpc>
            </a:pPr>
            <a:r>
              <a:rPr lang="en-US" altLang="en-US" smtClean="0"/>
              <a:t>Clients, customers</a:t>
            </a:r>
          </a:p>
        </p:txBody>
      </p:sp>
      <p:sp>
        <p:nvSpPr>
          <p:cNvPr id="29701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  <p:transition spd="slow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AA2FD9C9-4D4A-4AFD-BAC7-7DC4F599C8BA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15</a:t>
            </a:fld>
            <a:endParaRPr lang="en-US" altLang="en-US" sz="1000"/>
          </a:p>
        </p:txBody>
      </p:sp>
      <p:sp>
        <p:nvSpPr>
          <p:cNvPr id="3174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Quality Management (Cont.)</a:t>
            </a:r>
          </a:p>
        </p:txBody>
      </p:sp>
      <p:sp>
        <p:nvSpPr>
          <p:cNvPr id="3174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19288"/>
            <a:ext cx="7772400" cy="41148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altLang="en-US" smtClean="0"/>
              <a:t>View organizations as a system of processes, not vertical chain-of-command</a:t>
            </a:r>
          </a:p>
          <a:p>
            <a:pPr>
              <a:lnSpc>
                <a:spcPct val="80000"/>
              </a:lnSpc>
            </a:pPr>
            <a:r>
              <a:rPr lang="en-US" altLang="en-US" smtClean="0"/>
              <a:t>Emphasizes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Processes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Customers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Supplier interdependence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Role of feedback in continuous quality improvement</a:t>
            </a:r>
          </a:p>
          <a:p>
            <a:pPr>
              <a:lnSpc>
                <a:spcPct val="80000"/>
              </a:lnSpc>
            </a:pPr>
            <a:r>
              <a:rPr lang="en-US" altLang="en-US" smtClean="0"/>
              <a:t>Ask customers and suppliers: discover shifts in expectations and quality requirements</a:t>
            </a:r>
          </a:p>
        </p:txBody>
      </p:sp>
      <p:sp>
        <p:nvSpPr>
          <p:cNvPr id="31749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B25999D1-89ED-490F-A484-4C23E4F24A84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16</a:t>
            </a:fld>
            <a:endParaRPr lang="en-US" altLang="en-US" sz="1000"/>
          </a:p>
        </p:txBody>
      </p:sp>
      <p:sp>
        <p:nvSpPr>
          <p:cNvPr id="33795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Quality Management (Cont.)</a:t>
            </a:r>
          </a:p>
        </p:txBody>
      </p:sp>
      <p:sp>
        <p:nvSpPr>
          <p:cNvPr id="33796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mtClean="0"/>
              <a:t>Tools and techniques of QM</a:t>
            </a:r>
          </a:p>
          <a:p>
            <a:pPr lvl="1"/>
            <a:r>
              <a:rPr lang="en-US" altLang="en-US" smtClean="0"/>
              <a:t>Let people watch work processes to ensure a quality product or service</a:t>
            </a:r>
          </a:p>
          <a:p>
            <a:pPr lvl="1"/>
            <a:r>
              <a:rPr lang="en-US" altLang="en-US" smtClean="0"/>
              <a:t>Train employees in the use of the tools</a:t>
            </a:r>
          </a:p>
          <a:p>
            <a:pPr lvl="1"/>
            <a:r>
              <a:rPr lang="en-US" altLang="en-US" smtClean="0"/>
              <a:t>Most QM tools and techniques let organizations analyze their processes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Typically done by teams of people drawn from all parts of the organization affected by the process</a:t>
            </a:r>
          </a:p>
        </p:txBody>
      </p:sp>
      <p:sp>
        <p:nvSpPr>
          <p:cNvPr id="33797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7BED890C-69F7-481C-936B-32EFD0C23DA0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17</a:t>
            </a:fld>
            <a:endParaRPr lang="en-US" altLang="en-US" sz="1000"/>
          </a:p>
        </p:txBody>
      </p:sp>
      <p:sp>
        <p:nvSpPr>
          <p:cNvPr id="3584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Quality Management (Cont.)</a:t>
            </a:r>
          </a:p>
        </p:txBody>
      </p:sp>
      <p:sp>
        <p:nvSpPr>
          <p:cNvPr id="3584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smtClean="0"/>
              <a:t>QM differs from other ways of managing</a:t>
            </a:r>
          </a:p>
          <a:p>
            <a:pPr lvl="1">
              <a:lnSpc>
                <a:spcPct val="90000"/>
              </a:lnSpc>
            </a:pPr>
            <a:r>
              <a:rPr lang="en-US" altLang="en-US" smtClean="0"/>
              <a:t>Emphasizes long-term commitment to continuous quality improvement</a:t>
            </a:r>
          </a:p>
          <a:p>
            <a:pPr lvl="1">
              <a:lnSpc>
                <a:spcPct val="90000"/>
              </a:lnSpc>
            </a:pPr>
            <a:r>
              <a:rPr lang="en-US" altLang="en-US" smtClean="0"/>
              <a:t>Quality is everyone’s job, not the job of a quality-control department</a:t>
            </a:r>
          </a:p>
          <a:p>
            <a:pPr lvl="1">
              <a:lnSpc>
                <a:spcPct val="90000"/>
              </a:lnSpc>
            </a:pPr>
            <a:r>
              <a:rPr lang="en-US" altLang="en-US" smtClean="0"/>
              <a:t>Intensely customer focused: demands that all organization members share that focus</a:t>
            </a:r>
          </a:p>
          <a:p>
            <a:pPr lvl="1">
              <a:lnSpc>
                <a:spcPct val="90000"/>
              </a:lnSpc>
            </a:pPr>
            <a:r>
              <a:rPr lang="en-US" altLang="en-US" smtClean="0"/>
              <a:t>Emphasizes high involvement in the work process</a:t>
            </a:r>
          </a:p>
        </p:txBody>
      </p:sp>
      <p:sp>
        <p:nvSpPr>
          <p:cNvPr id="35845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A8D8D64A-4B33-4630-8E16-3B1D096D6168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18</a:t>
            </a:fld>
            <a:endParaRPr lang="en-US" altLang="en-US" sz="1000"/>
          </a:p>
        </p:txBody>
      </p:sp>
      <p:sp>
        <p:nvSpPr>
          <p:cNvPr id="37891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Quality Management (Cont.)</a:t>
            </a:r>
          </a:p>
        </p:txBody>
      </p:sp>
      <p:sp>
        <p:nvSpPr>
          <p:cNvPr id="37892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mtClean="0"/>
              <a:t>Moving toward QM presents massive change to an organization</a:t>
            </a:r>
          </a:p>
          <a:p>
            <a:r>
              <a:rPr lang="en-US" altLang="en-US" smtClean="0"/>
              <a:t>Requires people to reframe the way they think about their organization</a:t>
            </a:r>
          </a:p>
          <a:p>
            <a:r>
              <a:rPr lang="en-US" altLang="en-US" smtClean="0"/>
              <a:t>Difficult transformations might account for some QM failures</a:t>
            </a:r>
          </a:p>
        </p:txBody>
      </p:sp>
      <p:sp>
        <p:nvSpPr>
          <p:cNvPr id="37893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3CC53E2B-36E8-4F2D-9D7C-F306ABB0CD31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19</a:t>
            </a:fld>
            <a:endParaRPr lang="en-US" altLang="en-US" sz="1000"/>
          </a:p>
        </p:txBody>
      </p:sp>
      <p:sp>
        <p:nvSpPr>
          <p:cNvPr id="3993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Technology, Organizations,</a:t>
            </a:r>
            <a:br>
              <a:rPr lang="en-US" altLang="en-US" smtClean="0"/>
            </a:br>
            <a:r>
              <a:rPr lang="en-US" altLang="en-US" smtClean="0"/>
              <a:t>and Management</a:t>
            </a:r>
          </a:p>
        </p:txBody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mtClean="0"/>
              <a:t>Computing power and computer features</a:t>
            </a:r>
          </a:p>
          <a:p>
            <a:r>
              <a:rPr lang="en-US" altLang="en-US" smtClean="0"/>
              <a:t>Communications technology</a:t>
            </a:r>
          </a:p>
          <a:p>
            <a:r>
              <a:rPr lang="en-US" altLang="en-US" smtClean="0"/>
              <a:t>Other technologies</a:t>
            </a:r>
          </a:p>
          <a:p>
            <a:r>
              <a:rPr lang="en-US" altLang="en-US" smtClean="0"/>
              <a:t>Materials technology and engineering</a:t>
            </a:r>
          </a:p>
          <a:p>
            <a:r>
              <a:rPr lang="en-US" altLang="en-US" smtClean="0"/>
              <a:t>Manufacturing</a:t>
            </a:r>
          </a:p>
          <a:p>
            <a:endParaRPr lang="en-US" altLang="en-US" smtClean="0"/>
          </a:p>
        </p:txBody>
      </p:sp>
      <p:sp>
        <p:nvSpPr>
          <p:cNvPr id="39941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Footer Placeholder 3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  <p:sp>
        <p:nvSpPr>
          <p:cNvPr id="614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52389B23-B6CC-4AE4-AB7E-D0129AFDA045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2</a:t>
            </a:fld>
            <a:endParaRPr lang="en-US" altLang="en-US" sz="1000"/>
          </a:p>
        </p:txBody>
      </p:sp>
      <p:sp>
        <p:nvSpPr>
          <p:cNvPr id="6148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Learning Goals</a:t>
            </a:r>
          </a:p>
        </p:txBody>
      </p:sp>
      <p:sp>
        <p:nvSpPr>
          <p:cNvPr id="6149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5000"/>
              </a:lnSpc>
            </a:pPr>
            <a:r>
              <a:rPr lang="en-US" altLang="en-US" sz="2800" smtClean="0"/>
              <a:t>Explain workforce diversity.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Describe several diversity dimensions.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Discuss workforce diversity effects on organizations and management.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Describe the direction in which many organizations are headed in managing for quality.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Discuss quality management and its history.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Explain the likely effects of quality management on an organization.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339C0812-CB5C-480B-BD8E-A4C2948C5860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20</a:t>
            </a:fld>
            <a:endParaRPr lang="en-US" altLang="en-US" sz="1000"/>
          </a:p>
        </p:txBody>
      </p:sp>
      <p:sp>
        <p:nvSpPr>
          <p:cNvPr id="4198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Technology, Organizations,</a:t>
            </a:r>
            <a:br>
              <a:rPr lang="en-US" altLang="en-US" smtClean="0"/>
            </a:br>
            <a:r>
              <a:rPr lang="en-US" altLang="en-US" smtClean="0"/>
              <a:t>and Management (Cont.)</a:t>
            </a:r>
          </a:p>
        </p:txBody>
      </p:sp>
      <p:sp>
        <p:nvSpPr>
          <p:cNvPr id="41988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mtClean="0"/>
              <a:t>Managerial role changes</a:t>
            </a:r>
          </a:p>
          <a:p>
            <a:pPr lvl="1"/>
            <a:r>
              <a:rPr lang="en-US" altLang="en-US" smtClean="0"/>
              <a:t>People in scattered places</a:t>
            </a:r>
          </a:p>
          <a:p>
            <a:pPr lvl="1"/>
            <a:r>
              <a:rPr lang="en-US" altLang="en-US" smtClean="0"/>
              <a:t>Networks will act as coordinating mechanisms, replacing face-to-face interaction</a:t>
            </a:r>
          </a:p>
          <a:p>
            <a:pPr lvl="1"/>
            <a:r>
              <a:rPr lang="en-US" altLang="en-US" smtClean="0"/>
              <a:t>Increase in telecommuting</a:t>
            </a:r>
          </a:p>
        </p:txBody>
      </p:sp>
      <p:sp>
        <p:nvSpPr>
          <p:cNvPr id="41989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4655CE1C-A82D-4BF7-96FD-BB804AEBBE07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21</a:t>
            </a:fld>
            <a:endParaRPr lang="en-US" altLang="en-US" sz="1000"/>
          </a:p>
        </p:txBody>
      </p:sp>
      <p:sp>
        <p:nvSpPr>
          <p:cNvPr id="4403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Technology, Organizations,</a:t>
            </a:r>
            <a:br>
              <a:rPr lang="en-US" altLang="en-US" smtClean="0"/>
            </a:br>
            <a:r>
              <a:rPr lang="en-US" altLang="en-US" smtClean="0"/>
              <a:t>and Management (Cont.) </a:t>
            </a:r>
          </a:p>
        </p:txBody>
      </p:sp>
      <p:sp>
        <p:nvSpPr>
          <p:cNvPr id="4403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057400"/>
            <a:ext cx="7772400" cy="4114800"/>
          </a:xfrm>
        </p:spPr>
        <p:txBody>
          <a:bodyPr/>
          <a:lstStyle/>
          <a:p>
            <a:r>
              <a:rPr lang="en-US" altLang="en-US" smtClean="0"/>
              <a:t>New strategies</a:t>
            </a:r>
          </a:p>
          <a:p>
            <a:pPr lvl="1"/>
            <a:r>
              <a:rPr lang="en-US" altLang="en-US" smtClean="0"/>
              <a:t>Flexibility: thoroughly understand customer needs and variations among markets</a:t>
            </a:r>
          </a:p>
          <a:p>
            <a:pPr lvl="1"/>
            <a:r>
              <a:rPr lang="en-US" altLang="en-US" smtClean="0"/>
              <a:t>Pervades the design and response of manufacturing and service operations</a:t>
            </a:r>
          </a:p>
          <a:p>
            <a:pPr lvl="1"/>
            <a:r>
              <a:rPr lang="en-US" altLang="en-US" smtClean="0"/>
              <a:t>Includes a thorough understanding of customer needs and market variations</a:t>
            </a:r>
          </a:p>
          <a:p>
            <a:pPr lvl="1"/>
            <a:r>
              <a:rPr lang="en-US" altLang="en-US" smtClean="0"/>
              <a:t>Latter is especially true for multinationals</a:t>
            </a:r>
          </a:p>
        </p:txBody>
      </p:sp>
      <p:sp>
        <p:nvSpPr>
          <p:cNvPr id="44037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FEEE358D-BD90-465A-A29E-FAF998519390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22</a:t>
            </a:fld>
            <a:endParaRPr lang="en-US" altLang="en-US" sz="1000"/>
          </a:p>
        </p:txBody>
      </p:sp>
      <p:sp>
        <p:nvSpPr>
          <p:cNvPr id="4608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Technology, Organizations,</a:t>
            </a:r>
            <a:br>
              <a:rPr lang="en-US" altLang="en-US" smtClean="0"/>
            </a:br>
            <a:r>
              <a:rPr lang="en-US" altLang="en-US" smtClean="0"/>
              <a:t>and Management (Cont.)</a:t>
            </a:r>
          </a:p>
        </p:txBody>
      </p:sp>
      <p:sp>
        <p:nvSpPr>
          <p:cNvPr id="4608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mtClean="0"/>
              <a:t>Organizational design</a:t>
            </a:r>
          </a:p>
          <a:p>
            <a:pPr lvl="1"/>
            <a:r>
              <a:rPr lang="en-US" altLang="en-US" smtClean="0"/>
              <a:t>New strategies require decentralized organizations</a:t>
            </a:r>
          </a:p>
          <a:p>
            <a:pPr lvl="1"/>
            <a:r>
              <a:rPr lang="en-US" altLang="en-US" smtClean="0"/>
              <a:t>Fast responses to meet shifting market and customer needs</a:t>
            </a:r>
          </a:p>
          <a:p>
            <a:pPr lvl="1"/>
            <a:r>
              <a:rPr lang="en-US" altLang="en-US" smtClean="0"/>
              <a:t>Cross-functional teams to tightly integrate  business processes</a:t>
            </a:r>
          </a:p>
        </p:txBody>
      </p:sp>
      <p:sp>
        <p:nvSpPr>
          <p:cNvPr id="46085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03482C5E-66CF-4A27-8DCF-6829CFCB4FC0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23</a:t>
            </a:fld>
            <a:endParaRPr lang="en-US" altLang="en-US" sz="1000"/>
          </a:p>
        </p:txBody>
      </p:sp>
      <p:sp>
        <p:nvSpPr>
          <p:cNvPr id="48131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Technology, Organizations,</a:t>
            </a:r>
            <a:br>
              <a:rPr lang="en-US" altLang="en-US" smtClean="0"/>
            </a:br>
            <a:r>
              <a:rPr lang="en-US" altLang="en-US" smtClean="0"/>
              <a:t>and Management (Cont.)</a:t>
            </a:r>
          </a:p>
        </p:txBody>
      </p:sp>
      <p:sp>
        <p:nvSpPr>
          <p:cNvPr id="48132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mtClean="0"/>
              <a:t>Organizational design (cont.)</a:t>
            </a:r>
          </a:p>
          <a:p>
            <a:pPr lvl="1"/>
            <a:r>
              <a:rPr lang="en-US" altLang="en-US" smtClean="0"/>
              <a:t>Self-managing teams</a:t>
            </a:r>
          </a:p>
          <a:p>
            <a:pPr lvl="2"/>
            <a:r>
              <a:rPr lang="en-US" altLang="en-US" sz="2800" smtClean="0"/>
              <a:t>Involved in all parts of the business process affecting a customer</a:t>
            </a:r>
          </a:p>
          <a:p>
            <a:pPr lvl="2"/>
            <a:r>
              <a:rPr lang="en-US" altLang="en-US" sz="2800" smtClean="0"/>
              <a:t>Will do much of the selection and socialization of new employees</a:t>
            </a:r>
          </a:p>
          <a:p>
            <a:pPr lvl="1"/>
            <a:r>
              <a:rPr lang="en-US" altLang="en-US" smtClean="0"/>
              <a:t>Virtual organizations: link to various partners over the Internet</a:t>
            </a:r>
          </a:p>
        </p:txBody>
      </p:sp>
      <p:sp>
        <p:nvSpPr>
          <p:cNvPr id="48133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4944780D-0C28-4120-BE72-334AA26344BE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24</a:t>
            </a:fld>
            <a:endParaRPr lang="en-US" altLang="en-US" sz="1000"/>
          </a:p>
        </p:txBody>
      </p:sp>
      <p:sp>
        <p:nvSpPr>
          <p:cNvPr id="50179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Technology, Organizations,</a:t>
            </a:r>
            <a:br>
              <a:rPr lang="en-US" altLang="en-US" smtClean="0"/>
            </a:br>
            <a:r>
              <a:rPr lang="en-US" altLang="en-US" smtClean="0"/>
              <a:t>and Management (Cont.)</a:t>
            </a:r>
          </a:p>
        </p:txBody>
      </p:sp>
      <p:sp>
        <p:nvSpPr>
          <p:cNvPr id="50180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altLang="en-US" smtClean="0"/>
              <a:t>Internet commerce</a:t>
            </a:r>
          </a:p>
          <a:p>
            <a:pPr lvl="1">
              <a:lnSpc>
                <a:spcPct val="83000"/>
              </a:lnSpc>
            </a:pPr>
            <a:r>
              <a:rPr lang="en-US" altLang="en-US" smtClean="0"/>
              <a:t>Forecast: Multibillions of dollars in future sales</a:t>
            </a:r>
          </a:p>
          <a:p>
            <a:pPr lvl="1">
              <a:lnSpc>
                <a:spcPct val="83000"/>
              </a:lnSpc>
            </a:pPr>
            <a:r>
              <a:rPr lang="en-US" altLang="en-US" smtClean="0"/>
              <a:t>Biggest growth areas: computers, software, books, music, videos</a:t>
            </a:r>
          </a:p>
          <a:p>
            <a:pPr lvl="1">
              <a:lnSpc>
                <a:spcPct val="83000"/>
              </a:lnSpc>
            </a:pPr>
            <a:r>
              <a:rPr lang="en-US" altLang="en-US" smtClean="0"/>
              <a:t>Example: Amazon.com offers three million book titles, outstripping Barnes &amp; Noble’s 175,000 titles</a:t>
            </a:r>
          </a:p>
          <a:p>
            <a:pPr lvl="1">
              <a:lnSpc>
                <a:spcPct val="83000"/>
              </a:lnSpc>
            </a:pPr>
            <a:r>
              <a:rPr lang="en-US" altLang="en-US" smtClean="0"/>
              <a:t>Simple to set up commercial Web sites</a:t>
            </a:r>
          </a:p>
          <a:p>
            <a:pPr lvl="1">
              <a:lnSpc>
                <a:spcPct val="83000"/>
              </a:lnSpc>
            </a:pPr>
            <a:r>
              <a:rPr lang="en-US" altLang="en-US" smtClean="0"/>
              <a:t>Observers predict a flood of upstarts: new generation of competitors</a:t>
            </a:r>
          </a:p>
        </p:txBody>
      </p:sp>
      <p:sp>
        <p:nvSpPr>
          <p:cNvPr id="50181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1C7EDA5B-F538-4738-8A19-14C4D1788912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25</a:t>
            </a:fld>
            <a:endParaRPr lang="en-US" altLang="en-US" sz="1000"/>
          </a:p>
        </p:txBody>
      </p:sp>
      <p:sp>
        <p:nvSpPr>
          <p:cNvPr id="52227" name="Rectangle 4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altLang="en-US" smtClean="0"/>
              <a:t>The Global Environment</a:t>
            </a:r>
            <a:br>
              <a:rPr lang="en-US" altLang="en-US" smtClean="0"/>
            </a:br>
            <a:r>
              <a:rPr lang="en-US" altLang="en-US" smtClean="0"/>
              <a:t>of Organizations</a:t>
            </a:r>
          </a:p>
        </p:txBody>
      </p:sp>
      <p:sp>
        <p:nvSpPr>
          <p:cNvPr id="52228" name="Rectangle 5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r>
              <a:rPr lang="en-US" altLang="en-US" sz="2800" smtClean="0"/>
              <a:t>Increasingly interconnected world requires managers to have a global perspective</a:t>
            </a:r>
          </a:p>
          <a:p>
            <a:pPr lvl="1"/>
            <a:r>
              <a:rPr lang="en-US" altLang="en-US" sz="2600" smtClean="0"/>
              <a:t>Modern managers must think of entire world as source of labor, materials, and markets</a:t>
            </a:r>
          </a:p>
          <a:p>
            <a:pPr lvl="1"/>
            <a:r>
              <a:rPr lang="en-US" altLang="en-US" sz="2600" smtClean="0"/>
              <a:t>Highly interconnected economies around the world</a:t>
            </a:r>
          </a:p>
          <a:p>
            <a:r>
              <a:rPr lang="en-US" altLang="en-US" sz="2800" smtClean="0"/>
              <a:t>Technology effects</a:t>
            </a:r>
          </a:p>
          <a:p>
            <a:r>
              <a:rPr lang="en-US" altLang="en-US" sz="2800" smtClean="0"/>
              <a:t>Free trade effects</a:t>
            </a:r>
          </a:p>
          <a:p>
            <a:r>
              <a:rPr lang="en-US" altLang="en-US" sz="2800" smtClean="0"/>
              <a:t>Issues for managers</a:t>
            </a:r>
          </a:p>
        </p:txBody>
      </p:sp>
      <p:sp>
        <p:nvSpPr>
          <p:cNvPr id="52229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  <p:transition spd="slow"/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9046032F-6DD4-495F-BC83-362E4847FA64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26</a:t>
            </a:fld>
            <a:endParaRPr lang="en-US" altLang="en-US" sz="1000"/>
          </a:p>
        </p:txBody>
      </p:sp>
      <p:sp>
        <p:nvSpPr>
          <p:cNvPr id="54275" name="Rectangle 1028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altLang="en-US" smtClean="0"/>
              <a:t>The Global Environment</a:t>
            </a:r>
            <a:br>
              <a:rPr lang="en-US" altLang="en-US" smtClean="0"/>
            </a:br>
            <a:r>
              <a:rPr lang="en-US" altLang="en-US" smtClean="0"/>
              <a:t>of Organizations (Cont.)</a:t>
            </a:r>
          </a:p>
        </p:txBody>
      </p:sp>
      <p:sp>
        <p:nvSpPr>
          <p:cNvPr id="54276" name="Rectangle 1029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>
              <a:lnSpc>
                <a:spcPct val="85000"/>
              </a:lnSpc>
            </a:pPr>
            <a:r>
              <a:rPr lang="en-US" altLang="en-US" sz="2800" smtClean="0"/>
              <a:t>Country culture dimensions that imply acceptable management behavior and organizational forms</a:t>
            </a:r>
          </a:p>
          <a:p>
            <a:pPr lvl="1">
              <a:lnSpc>
                <a:spcPct val="80000"/>
              </a:lnSpc>
            </a:pPr>
            <a:r>
              <a:rPr lang="en-US" altLang="en-US" sz="2400" smtClean="0"/>
              <a:t>Power distance: degree of inequality among people a culture considers normal</a:t>
            </a:r>
          </a:p>
          <a:p>
            <a:pPr lvl="1">
              <a:lnSpc>
                <a:spcPct val="80000"/>
              </a:lnSpc>
            </a:pPr>
            <a:r>
              <a:rPr lang="en-US" altLang="en-US" sz="2400" smtClean="0"/>
              <a:t>Uncertainty avoidance: value placed on predictability, structure, stability</a:t>
            </a:r>
          </a:p>
          <a:p>
            <a:pPr lvl="1">
              <a:lnSpc>
                <a:spcPct val="80000"/>
              </a:lnSpc>
            </a:pPr>
            <a:r>
              <a:rPr lang="en-US" altLang="en-US" sz="2400" smtClean="0"/>
              <a:t>Individualism: value placed on acting alone and not as part of a group</a:t>
            </a:r>
          </a:p>
          <a:p>
            <a:pPr lvl="1">
              <a:lnSpc>
                <a:spcPct val="80000"/>
              </a:lnSpc>
            </a:pPr>
            <a:r>
              <a:rPr lang="en-US" altLang="en-US" sz="2400" smtClean="0"/>
              <a:t>Masculinity: value placed on decisiveness, assertiveness, and individual achievement</a:t>
            </a:r>
          </a:p>
          <a:p>
            <a:pPr lvl="1">
              <a:lnSpc>
                <a:spcPct val="80000"/>
              </a:lnSpc>
            </a:pPr>
            <a:r>
              <a:rPr lang="en-US" altLang="en-US" sz="2400" smtClean="0"/>
              <a:t>Long-term orientation: value placed on persistence, status, thrift</a:t>
            </a:r>
          </a:p>
        </p:txBody>
      </p:sp>
      <p:sp>
        <p:nvSpPr>
          <p:cNvPr id="54277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  <p:transition spd="slow"/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2046C3CD-41DC-4607-AC3F-93DC7AF2E5E1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27</a:t>
            </a:fld>
            <a:endParaRPr lang="en-US" altLang="en-US" sz="1000"/>
          </a:p>
        </p:txBody>
      </p:sp>
      <p:sp>
        <p:nvSpPr>
          <p:cNvPr id="5632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The Global Environment</a:t>
            </a:r>
            <a:br>
              <a:rPr lang="en-US" altLang="en-US" smtClean="0"/>
            </a:br>
            <a:r>
              <a:rPr lang="en-US" altLang="en-US" smtClean="0"/>
              <a:t>of Organizations (Cont.)</a:t>
            </a:r>
          </a:p>
        </p:txBody>
      </p:sp>
      <p:sp>
        <p:nvSpPr>
          <p:cNvPr id="5632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mtClean="0"/>
              <a:t>Power distance and uncertainty avoidance implications for management and organizations</a:t>
            </a:r>
          </a:p>
          <a:p>
            <a:r>
              <a:rPr lang="en-US" altLang="en-US" smtClean="0"/>
              <a:t>Countries in each quadrant (textbook Figure 2.2)</a:t>
            </a:r>
          </a:p>
          <a:p>
            <a:pPr lvl="1"/>
            <a:r>
              <a:rPr lang="en-US" altLang="en-US" smtClean="0"/>
              <a:t>Quadrant I: Austria, Germany, Israel</a:t>
            </a:r>
          </a:p>
          <a:p>
            <a:pPr lvl="1"/>
            <a:r>
              <a:rPr lang="en-US" altLang="en-US" smtClean="0"/>
              <a:t>Quadrant II: Mexico, Panama, Guatemala</a:t>
            </a:r>
          </a:p>
        </p:txBody>
      </p:sp>
      <p:sp>
        <p:nvSpPr>
          <p:cNvPr id="56325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F22397B4-B39D-49D7-AE21-E77C575C96D8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28</a:t>
            </a:fld>
            <a:endParaRPr lang="en-US" altLang="en-US" sz="1000"/>
          </a:p>
        </p:txBody>
      </p:sp>
      <p:sp>
        <p:nvSpPr>
          <p:cNvPr id="5837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The Global Environment</a:t>
            </a:r>
            <a:br>
              <a:rPr lang="en-US" altLang="en-US" smtClean="0"/>
            </a:br>
            <a:r>
              <a:rPr lang="en-US" altLang="en-US" smtClean="0"/>
              <a:t>of Organizations (Cont.)</a:t>
            </a:r>
          </a:p>
        </p:txBody>
      </p:sp>
      <p:sp>
        <p:nvSpPr>
          <p:cNvPr id="5837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mtClean="0"/>
              <a:t>Power distance and uncertainty avoidance implications (cont.)</a:t>
            </a:r>
          </a:p>
          <a:p>
            <a:pPr lvl="1"/>
            <a:r>
              <a:rPr lang="en-US" altLang="en-US" smtClean="0"/>
              <a:t>Quadrant III: Denmark, Sweden, Republic of Ireland</a:t>
            </a:r>
          </a:p>
          <a:p>
            <a:pPr lvl="1"/>
            <a:r>
              <a:rPr lang="en-US" altLang="en-US" smtClean="0"/>
              <a:t>Quadrant IV: China, Malaysia, Singapore</a:t>
            </a:r>
          </a:p>
          <a:p>
            <a:pPr lvl="1"/>
            <a:r>
              <a:rPr lang="en-US" altLang="en-US" smtClean="0"/>
              <a:t>Middle of each dimension countries: United States, Canada, The Netherlands</a:t>
            </a:r>
          </a:p>
        </p:txBody>
      </p:sp>
      <p:sp>
        <p:nvSpPr>
          <p:cNvPr id="58373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Learning Goals (Cont.)</a:t>
            </a:r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5000"/>
              </a:lnSpc>
            </a:pPr>
            <a:r>
              <a:rPr lang="en-US" altLang="en-US" sz="2800" smtClean="0"/>
              <a:t>Outline how technological changes will affect modern organizations and their management.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List the effects of specific technologies on modern organizations.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Discuss some issues and implications of managing organizations in an increasingly global environment.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Identify some dimensions of country cultures that distinguish on culture from another.</a:t>
            </a:r>
          </a:p>
          <a:p>
            <a:endParaRPr lang="en-US" altLang="en-US" smtClean="0"/>
          </a:p>
        </p:txBody>
      </p:sp>
      <p:sp>
        <p:nvSpPr>
          <p:cNvPr id="8196" name="Footer Placeholder 3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  <p:sp>
        <p:nvSpPr>
          <p:cNvPr id="819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0030CDDA-3883-479C-9FBB-E0923F4EBA95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3</a:t>
            </a:fld>
            <a:endParaRPr lang="en-US" altLang="en-US" sz="10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Footer Placeholder 3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  <p:sp>
        <p:nvSpPr>
          <p:cNvPr id="921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78AA7EF7-2A71-45BD-9EBE-6364F150FA6B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4</a:t>
            </a:fld>
            <a:endParaRPr lang="en-US" altLang="en-US" sz="1000"/>
          </a:p>
        </p:txBody>
      </p:sp>
      <p:sp>
        <p:nvSpPr>
          <p:cNvPr id="9220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Chapter Overview</a:t>
            </a:r>
          </a:p>
        </p:txBody>
      </p:sp>
      <p:sp>
        <p:nvSpPr>
          <p:cNvPr id="9221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en-US" smtClean="0"/>
              <a:t>Workforce Diversity</a:t>
            </a:r>
          </a:p>
          <a:p>
            <a:r>
              <a:rPr lang="en-US" altLang="en-US" smtClean="0"/>
              <a:t>Quality Management</a:t>
            </a:r>
          </a:p>
          <a:p>
            <a:r>
              <a:rPr lang="en-US" altLang="en-US" smtClean="0"/>
              <a:t>Technology, Organizations, and Management</a:t>
            </a:r>
          </a:p>
          <a:p>
            <a:r>
              <a:rPr lang="en-US" altLang="en-US" smtClean="0"/>
              <a:t>The Global Environment of Organizations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  <p:sp>
        <p:nvSpPr>
          <p:cNvPr id="11267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A9681D70-63A0-4A20-A753-F11F8CCEA698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5</a:t>
            </a:fld>
            <a:endParaRPr lang="en-US" altLang="en-US" sz="1000"/>
          </a:p>
        </p:txBody>
      </p:sp>
      <p:sp>
        <p:nvSpPr>
          <p:cNvPr id="1126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206375"/>
            <a:ext cx="7772400" cy="1143000"/>
          </a:xfrm>
        </p:spPr>
        <p:txBody>
          <a:bodyPr/>
          <a:lstStyle/>
          <a:p>
            <a:r>
              <a:rPr lang="en-US" altLang="en-US" smtClean="0"/>
              <a:t>Introduction (Cont.)</a:t>
            </a:r>
          </a:p>
        </p:txBody>
      </p:sp>
      <p:sp>
        <p:nvSpPr>
          <p:cNvPr id="11269" name="Oval 3"/>
          <p:cNvSpPr>
            <a:spLocks noChangeArrowheads="1"/>
          </p:cNvSpPr>
          <p:nvPr/>
        </p:nvSpPr>
        <p:spPr bwMode="auto">
          <a:xfrm>
            <a:off x="3595688" y="2105025"/>
            <a:ext cx="1917700" cy="1841500"/>
          </a:xfrm>
          <a:prstGeom prst="ellips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2400"/>
          </a:p>
        </p:txBody>
      </p:sp>
      <p:sp>
        <p:nvSpPr>
          <p:cNvPr id="11270" name="Oval 4"/>
          <p:cNvSpPr>
            <a:spLocks noChangeArrowheads="1"/>
          </p:cNvSpPr>
          <p:nvPr/>
        </p:nvSpPr>
        <p:spPr bwMode="auto">
          <a:xfrm>
            <a:off x="3025775" y="3103563"/>
            <a:ext cx="1917700" cy="1841500"/>
          </a:xfrm>
          <a:prstGeom prst="ellips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2400"/>
          </a:p>
        </p:txBody>
      </p:sp>
      <p:sp>
        <p:nvSpPr>
          <p:cNvPr id="11271" name="Oval 5"/>
          <p:cNvSpPr>
            <a:spLocks noChangeArrowheads="1"/>
          </p:cNvSpPr>
          <p:nvPr/>
        </p:nvSpPr>
        <p:spPr bwMode="auto">
          <a:xfrm>
            <a:off x="4333875" y="3090863"/>
            <a:ext cx="1917700" cy="1841500"/>
          </a:xfrm>
          <a:prstGeom prst="ellips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2400"/>
          </a:p>
        </p:txBody>
      </p:sp>
      <p:sp>
        <p:nvSpPr>
          <p:cNvPr id="11272" name="Text Box 6"/>
          <p:cNvSpPr txBox="1">
            <a:spLocks noChangeArrowheads="1"/>
          </p:cNvSpPr>
          <p:nvPr/>
        </p:nvSpPr>
        <p:spPr bwMode="auto">
          <a:xfrm>
            <a:off x="3932238" y="2384425"/>
            <a:ext cx="131762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2400"/>
              <a:t>Diversity</a:t>
            </a:r>
          </a:p>
        </p:txBody>
      </p:sp>
      <p:sp>
        <p:nvSpPr>
          <p:cNvPr id="11273" name="Text Box 7"/>
          <p:cNvSpPr txBox="1">
            <a:spLocks noChangeArrowheads="1"/>
          </p:cNvSpPr>
          <p:nvPr/>
        </p:nvSpPr>
        <p:spPr bwMode="auto">
          <a:xfrm>
            <a:off x="3214688" y="3813175"/>
            <a:ext cx="1030287" cy="822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>
              <a:spcBef>
                <a:spcPct val="0"/>
              </a:spcBef>
              <a:buSzTx/>
              <a:buFontTx/>
              <a:buNone/>
            </a:pPr>
            <a:r>
              <a:rPr lang="en-US" altLang="en-US" sz="2400"/>
              <a:t>Tech-</a:t>
            </a:r>
            <a:br>
              <a:rPr lang="en-US" altLang="en-US" sz="2400"/>
            </a:br>
            <a:r>
              <a:rPr lang="en-US" altLang="en-US" sz="2400"/>
              <a:t>nology</a:t>
            </a:r>
          </a:p>
        </p:txBody>
      </p:sp>
      <p:sp>
        <p:nvSpPr>
          <p:cNvPr id="11274" name="Text Box 8"/>
          <p:cNvSpPr txBox="1">
            <a:spLocks noChangeArrowheads="1"/>
          </p:cNvSpPr>
          <p:nvPr/>
        </p:nvSpPr>
        <p:spPr bwMode="auto">
          <a:xfrm>
            <a:off x="5137150" y="3854450"/>
            <a:ext cx="101282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2400"/>
              <a:t>Global</a:t>
            </a:r>
          </a:p>
        </p:txBody>
      </p:sp>
      <p:sp>
        <p:nvSpPr>
          <p:cNvPr id="11275" name="Oval 9"/>
          <p:cNvSpPr>
            <a:spLocks noChangeArrowheads="1"/>
          </p:cNvSpPr>
          <p:nvPr/>
        </p:nvSpPr>
        <p:spPr bwMode="auto">
          <a:xfrm>
            <a:off x="2260600" y="1617663"/>
            <a:ext cx="4656138" cy="3921125"/>
          </a:xfrm>
          <a:prstGeom prst="ellips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2400"/>
          </a:p>
        </p:txBody>
      </p:sp>
      <p:sp>
        <p:nvSpPr>
          <p:cNvPr id="11276" name="Text Box 10"/>
          <p:cNvSpPr txBox="1">
            <a:spLocks noChangeArrowheads="1"/>
          </p:cNvSpPr>
          <p:nvPr/>
        </p:nvSpPr>
        <p:spPr bwMode="auto">
          <a:xfrm>
            <a:off x="4046538" y="1620838"/>
            <a:ext cx="109696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2400"/>
              <a:t>Quality</a:t>
            </a:r>
          </a:p>
        </p:txBody>
      </p:sp>
      <p:sp>
        <p:nvSpPr>
          <p:cNvPr id="11277" name="Text Box 11"/>
          <p:cNvSpPr txBox="1">
            <a:spLocks noChangeArrowheads="1"/>
          </p:cNvSpPr>
          <p:nvPr/>
        </p:nvSpPr>
        <p:spPr bwMode="auto">
          <a:xfrm>
            <a:off x="4033838" y="4951413"/>
            <a:ext cx="109696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2400"/>
              <a:t>Quality</a:t>
            </a:r>
          </a:p>
        </p:txBody>
      </p:sp>
      <p:sp>
        <p:nvSpPr>
          <p:cNvPr id="11278" name="Text Box 12"/>
          <p:cNvSpPr txBox="1">
            <a:spLocks noChangeArrowheads="1"/>
          </p:cNvSpPr>
          <p:nvPr/>
        </p:nvSpPr>
        <p:spPr bwMode="auto">
          <a:xfrm>
            <a:off x="2554288" y="5715000"/>
            <a:ext cx="409892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2400"/>
              <a:t>Interaction Among the Contexts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28D4F062-F9CE-4D7B-BBE2-0A512876DF66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6</a:t>
            </a:fld>
            <a:endParaRPr lang="en-US" altLang="en-US" sz="1000"/>
          </a:p>
        </p:txBody>
      </p:sp>
      <p:sp>
        <p:nvSpPr>
          <p:cNvPr id="13315" name="Rectangle 4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altLang="en-US" smtClean="0"/>
              <a:t>Workforce Diversity</a:t>
            </a:r>
          </a:p>
        </p:txBody>
      </p:sp>
      <p:sp>
        <p:nvSpPr>
          <p:cNvPr id="13316" name="Rectangle 5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altLang="en-US" smtClean="0"/>
              <a:t>Differences in workforce composition based on personal and background factors of people</a:t>
            </a:r>
          </a:p>
          <a:p>
            <a:pPr>
              <a:lnSpc>
                <a:spcPct val="80000"/>
              </a:lnSpc>
            </a:pPr>
            <a:r>
              <a:rPr lang="en-US" altLang="en-US" smtClean="0"/>
              <a:t>Some dimensions of workforce diversity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Age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Race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Physical ability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Family status</a:t>
            </a:r>
          </a:p>
        </p:txBody>
      </p:sp>
      <p:sp>
        <p:nvSpPr>
          <p:cNvPr id="13317" name="Text Box 7"/>
          <p:cNvSpPr txBox="1">
            <a:spLocks noChangeArrowheads="1"/>
          </p:cNvSpPr>
          <p:nvPr/>
        </p:nvSpPr>
        <p:spPr bwMode="auto">
          <a:xfrm>
            <a:off x="1295400" y="5562600"/>
            <a:ext cx="6599238" cy="514350"/>
          </a:xfrm>
          <a:prstGeom prst="rect">
            <a:avLst/>
          </a:prstGeom>
          <a:solidFill>
            <a:schemeClr val="bg2"/>
          </a:solidFill>
          <a:ln w="57150">
            <a:solidFill>
              <a:schemeClr val="bg2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2400">
                <a:solidFill>
                  <a:schemeClr val="bg1"/>
                </a:solidFill>
              </a:rPr>
              <a:t>See textbook Figure 2.1 for a more complete listing.</a:t>
            </a:r>
          </a:p>
        </p:txBody>
      </p:sp>
      <p:sp>
        <p:nvSpPr>
          <p:cNvPr id="13318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94D1A6DB-55D0-4531-9BEB-C038196C7FF6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7</a:t>
            </a:fld>
            <a:endParaRPr lang="en-US" altLang="en-US" sz="1000"/>
          </a:p>
        </p:txBody>
      </p:sp>
      <p:sp>
        <p:nvSpPr>
          <p:cNvPr id="15363" name="Rectangle 4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altLang="en-US" smtClean="0"/>
              <a:t>Workforce Diversity (Cont.)</a:t>
            </a:r>
          </a:p>
        </p:txBody>
      </p:sp>
      <p:sp>
        <p:nvSpPr>
          <p:cNvPr id="15364" name="Rectangle 5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>
              <a:lnSpc>
                <a:spcPct val="95000"/>
              </a:lnSpc>
            </a:pPr>
            <a:r>
              <a:rPr lang="en-US" altLang="en-US" sz="2800" smtClean="0"/>
              <a:t>Projections show more women, more minorities, and older workers in the work force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Expect strong regional differences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Differences in people also present different worldviews to an organization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They see the world through different perceptual lenses</a:t>
            </a:r>
          </a:p>
          <a:p>
            <a:pPr>
              <a:lnSpc>
                <a:spcPct val="95000"/>
              </a:lnSpc>
            </a:pPr>
            <a:r>
              <a:rPr lang="en-US" altLang="en-US" sz="2800" smtClean="0"/>
              <a:t>Issue: harnessing these differences as opportunities to pursue the organization’s mission</a:t>
            </a:r>
          </a:p>
        </p:txBody>
      </p:sp>
      <p:sp>
        <p:nvSpPr>
          <p:cNvPr id="15365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  <p:transition spd="slow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9C54551F-BB92-49F8-B41E-C301E36B7731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8</a:t>
            </a:fld>
            <a:endParaRPr lang="en-US" altLang="en-US" sz="1000"/>
          </a:p>
        </p:txBody>
      </p:sp>
      <p:sp>
        <p:nvSpPr>
          <p:cNvPr id="1741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Workforce Diversity (Cont.)</a:t>
            </a:r>
          </a:p>
        </p:txBody>
      </p:sp>
      <p:sp>
        <p:nvSpPr>
          <p:cNvPr id="1741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smtClean="0"/>
              <a:t>Challenges to human resource management and work policies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Working parents: work schedules and on-site day care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Single parent: time off to tend to sick child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Native Americans: work schedules and their culture’s celebration periods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Disabled: special access to building and work area design</a:t>
            </a:r>
          </a:p>
          <a:p>
            <a:pPr lvl="1">
              <a:lnSpc>
                <a:spcPct val="80000"/>
              </a:lnSpc>
            </a:pPr>
            <a:r>
              <a:rPr lang="en-US" altLang="en-US" smtClean="0"/>
              <a:t>Part-time: job sharing</a:t>
            </a:r>
          </a:p>
        </p:txBody>
      </p:sp>
      <p:sp>
        <p:nvSpPr>
          <p:cNvPr id="17413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fld id="{41864354-5723-4A31-9B4A-BCE3DA2B27A8}" type="slidenum">
              <a:rPr lang="en-US" altLang="en-US" sz="1000"/>
              <a:pPr>
                <a:spcBef>
                  <a:spcPct val="0"/>
                </a:spcBef>
                <a:buSzTx/>
                <a:buFontTx/>
                <a:buNone/>
              </a:pPr>
              <a:t>9</a:t>
            </a:fld>
            <a:endParaRPr lang="en-US" altLang="en-US" sz="1000"/>
          </a:p>
        </p:txBody>
      </p:sp>
      <p:sp>
        <p:nvSpPr>
          <p:cNvPr id="19459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altLang="en-US" smtClean="0"/>
              <a:t>Workforce Diversity (Cont.)</a:t>
            </a:r>
          </a:p>
        </p:txBody>
      </p:sp>
      <p:sp>
        <p:nvSpPr>
          <p:cNvPr id="19460" name="Oval 3"/>
          <p:cNvSpPr>
            <a:spLocks noChangeArrowheads="1"/>
          </p:cNvSpPr>
          <p:nvPr/>
        </p:nvSpPr>
        <p:spPr bwMode="auto">
          <a:xfrm>
            <a:off x="3651250" y="2654300"/>
            <a:ext cx="1841500" cy="1917700"/>
          </a:xfrm>
          <a:prstGeom prst="ellipse">
            <a:avLst/>
          </a:prstGeom>
          <a:solidFill>
            <a:schemeClr val="bg2"/>
          </a:solidFill>
          <a:ln w="571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2400"/>
          </a:p>
        </p:txBody>
      </p:sp>
      <p:sp>
        <p:nvSpPr>
          <p:cNvPr id="19461" name="Rectangle 4"/>
          <p:cNvSpPr>
            <a:spLocks noChangeArrowheads="1"/>
          </p:cNvSpPr>
          <p:nvPr/>
        </p:nvSpPr>
        <p:spPr bwMode="auto">
          <a:xfrm>
            <a:off x="1041400" y="3200400"/>
            <a:ext cx="1473200" cy="511175"/>
          </a:xfrm>
          <a:prstGeom prst="rect">
            <a:avLst/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2400">
                <a:solidFill>
                  <a:schemeClr val="bg1"/>
                </a:solidFill>
              </a:rPr>
              <a:t>Managing</a:t>
            </a:r>
          </a:p>
        </p:txBody>
      </p:sp>
      <p:sp>
        <p:nvSpPr>
          <p:cNvPr id="19462" name="Rectangle 5"/>
          <p:cNvSpPr>
            <a:spLocks noChangeArrowheads="1"/>
          </p:cNvSpPr>
          <p:nvPr/>
        </p:nvSpPr>
        <p:spPr bwMode="auto">
          <a:xfrm>
            <a:off x="6705600" y="3146425"/>
            <a:ext cx="965200" cy="511175"/>
          </a:xfrm>
          <a:prstGeom prst="rect">
            <a:avLst/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2400">
                <a:solidFill>
                  <a:schemeClr val="bg1"/>
                </a:solidFill>
              </a:rPr>
              <a:t>Value</a:t>
            </a:r>
          </a:p>
        </p:txBody>
      </p:sp>
      <p:sp>
        <p:nvSpPr>
          <p:cNvPr id="19463" name="Rectangle 6"/>
          <p:cNvSpPr>
            <a:spLocks noChangeArrowheads="1"/>
          </p:cNvSpPr>
          <p:nvPr/>
        </p:nvSpPr>
        <p:spPr bwMode="auto">
          <a:xfrm>
            <a:off x="3611563" y="5562600"/>
            <a:ext cx="1905000" cy="511175"/>
          </a:xfrm>
          <a:prstGeom prst="rect">
            <a:avLst/>
          </a:prstGeom>
          <a:solidFill>
            <a:schemeClr val="bg2"/>
          </a:solidFill>
          <a:ln w="57150">
            <a:solidFill>
              <a:schemeClr val="tx1"/>
            </a:solidFill>
            <a:miter lim="800000"/>
            <a:headEnd/>
            <a:tailEnd/>
          </a:ln>
        </p:spPr>
        <p:txBody>
          <a:bodyPr wrap="none" lIns="90488" tIns="44450" rIns="90488" bIns="44450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2400">
                <a:solidFill>
                  <a:schemeClr val="bg1"/>
                </a:solidFill>
              </a:rPr>
              <a:t>Managing for</a:t>
            </a:r>
          </a:p>
        </p:txBody>
      </p:sp>
      <p:sp>
        <p:nvSpPr>
          <p:cNvPr id="19464" name="Line 7"/>
          <p:cNvSpPr>
            <a:spLocks noChangeShapeType="1"/>
          </p:cNvSpPr>
          <p:nvPr/>
        </p:nvSpPr>
        <p:spPr bwMode="auto">
          <a:xfrm flipH="1" flipV="1">
            <a:off x="2514600" y="3429000"/>
            <a:ext cx="1143000" cy="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65" name="Line 8"/>
          <p:cNvSpPr>
            <a:spLocks noChangeShapeType="1"/>
          </p:cNvSpPr>
          <p:nvPr/>
        </p:nvSpPr>
        <p:spPr bwMode="auto">
          <a:xfrm flipV="1">
            <a:off x="5486400" y="3429000"/>
            <a:ext cx="1203325" cy="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66" name="Line 9"/>
          <p:cNvSpPr>
            <a:spLocks noChangeShapeType="1"/>
          </p:cNvSpPr>
          <p:nvPr/>
        </p:nvSpPr>
        <p:spPr bwMode="auto">
          <a:xfrm>
            <a:off x="4572000" y="4619625"/>
            <a:ext cx="0" cy="9144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67" name="Rectangle 10"/>
          <p:cNvSpPr>
            <a:spLocks noChangeArrowheads="1"/>
          </p:cNvSpPr>
          <p:nvPr/>
        </p:nvSpPr>
        <p:spPr bwMode="auto">
          <a:xfrm>
            <a:off x="3832225" y="3219450"/>
            <a:ext cx="1500188" cy="819150"/>
          </a:xfrm>
          <a:prstGeom prst="rect">
            <a:avLst/>
          </a:prstGeom>
          <a:solidFill>
            <a:schemeClr val="bg2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90488" tIns="44450" rIns="90488" bIns="44450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>
              <a:spcBef>
                <a:spcPct val="0"/>
              </a:spcBef>
              <a:buSzTx/>
              <a:buFontTx/>
              <a:buNone/>
            </a:pPr>
            <a:r>
              <a:rPr lang="en-US" altLang="en-US" sz="2400">
                <a:solidFill>
                  <a:schemeClr val="bg1"/>
                </a:solidFill>
              </a:rPr>
              <a:t>Workforce</a:t>
            </a:r>
          </a:p>
          <a:p>
            <a:pPr algn="ctr">
              <a:spcBef>
                <a:spcPct val="0"/>
              </a:spcBef>
              <a:buSzTx/>
              <a:buFontTx/>
              <a:buNone/>
            </a:pPr>
            <a:r>
              <a:rPr lang="en-US" altLang="en-US" sz="2400">
                <a:solidFill>
                  <a:schemeClr val="bg1"/>
                </a:solidFill>
              </a:rPr>
              <a:t>diversity</a:t>
            </a:r>
          </a:p>
        </p:txBody>
      </p:sp>
      <p:sp>
        <p:nvSpPr>
          <p:cNvPr id="19468" name="Text Box 11"/>
          <p:cNvSpPr txBox="1">
            <a:spLocks noChangeArrowheads="1"/>
          </p:cNvSpPr>
          <p:nvPr/>
        </p:nvSpPr>
        <p:spPr bwMode="auto">
          <a:xfrm>
            <a:off x="1706563" y="1857375"/>
            <a:ext cx="575786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5715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2400" u="sng"/>
              <a:t>Three views of managing workforce diversity</a:t>
            </a:r>
            <a:endParaRPr lang="en-US" altLang="en-US" sz="2400"/>
          </a:p>
        </p:txBody>
      </p:sp>
      <p:sp>
        <p:nvSpPr>
          <p:cNvPr id="19469" name="Footer Placeholder 2"/>
          <p:cNvSpPr>
            <a:spLocks noGrp="1"/>
          </p:cNvSpPr>
          <p:nvPr>
            <p:ph type="ftr" sz="quarter" idx="10"/>
          </p:nvPr>
        </p:nvSpPr>
        <p:spPr>
          <a:noFill/>
          <a:ln w="9525"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•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SzTx/>
              <a:buFontTx/>
              <a:buNone/>
            </a:pPr>
            <a:r>
              <a:rPr lang="en-US" altLang="en-US" sz="1000" dirty="0"/>
              <a:t>Copyright ©2016 by Routledge. All rights reserved.</a:t>
            </a:r>
          </a:p>
          <a:p>
            <a:pPr>
              <a:spcBef>
                <a:spcPct val="0"/>
              </a:spcBef>
              <a:buSzTx/>
              <a:buFontTx/>
              <a:buNone/>
            </a:pPr>
            <a:endParaRPr lang="en-US" altLang="en-US" sz="1000" dirty="0"/>
          </a:p>
        </p:txBody>
      </p:sp>
    </p:spTree>
  </p:cSld>
  <p:clrMapOvr>
    <a:masterClrMapping/>
  </p:clrMapOvr>
  <p:transition spd="slow"/>
</p:sld>
</file>

<file path=ppt/theme/theme1.xml><?xml version="1.0" encoding="utf-8"?>
<a:theme xmlns:a="http://schemas.openxmlformats.org/drawingml/2006/main" name="color">
  <a:themeElements>
    <a:clrScheme name="">
      <a:dk1>
        <a:srgbClr val="969696"/>
      </a:dk1>
      <a:lt1>
        <a:srgbClr val="FFFF00"/>
      </a:lt1>
      <a:dk2>
        <a:srgbClr val="000099"/>
      </a:dk2>
      <a:lt2>
        <a:srgbClr val="FFFF66"/>
      </a:lt2>
      <a:accent1>
        <a:srgbClr val="00CC00"/>
      </a:accent1>
      <a:accent2>
        <a:srgbClr val="FF0066"/>
      </a:accent2>
      <a:accent3>
        <a:srgbClr val="AAAACA"/>
      </a:accent3>
      <a:accent4>
        <a:srgbClr val="DADA00"/>
      </a:accent4>
      <a:accent5>
        <a:srgbClr val="AAE2AA"/>
      </a:accent5>
      <a:accent6>
        <a:srgbClr val="E7005C"/>
      </a:accent6>
      <a:hlink>
        <a:srgbClr val="CCCCFF"/>
      </a:hlink>
      <a:folHlink>
        <a:srgbClr val="B2B2B2"/>
      </a:folHlink>
    </a:clrScheme>
    <a:fontScheme name="color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colo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lor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lor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C:\MSOFFICE\POWERPNT\OB_Text\Color\color.pot</Template>
  <TotalTime>46315615</TotalTime>
  <Words>2240</Words>
  <Application>Microsoft Office PowerPoint</Application>
  <PresentationFormat>On-screen Show (4:3)</PresentationFormat>
  <Paragraphs>334</Paragraphs>
  <Slides>28</Slides>
  <Notes>27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31" baseType="lpstr">
      <vt:lpstr>Arial</vt:lpstr>
      <vt:lpstr>Times New Roman</vt:lpstr>
      <vt:lpstr>color</vt:lpstr>
      <vt:lpstr>Chapter 2 The Context of Modern Organizations (Diversity, Quality, Technology, International) </vt:lpstr>
      <vt:lpstr>Learning Goals</vt:lpstr>
      <vt:lpstr>Learning Goals (Cont.)</vt:lpstr>
      <vt:lpstr>Chapter Overview</vt:lpstr>
      <vt:lpstr>Introduction (Cont.)</vt:lpstr>
      <vt:lpstr>Workforce Diversity</vt:lpstr>
      <vt:lpstr>Workforce Diversity (Cont.)</vt:lpstr>
      <vt:lpstr>Workforce Diversity (Cont.)</vt:lpstr>
      <vt:lpstr>Workforce Diversity (Cont.)</vt:lpstr>
      <vt:lpstr>Workforce Diversity (Cont.)</vt:lpstr>
      <vt:lpstr>Quality Management</vt:lpstr>
      <vt:lpstr>Quality Management (Cont.)</vt:lpstr>
      <vt:lpstr>Quality Management (Cont.)</vt:lpstr>
      <vt:lpstr>Quality Management (Cont.)</vt:lpstr>
      <vt:lpstr>Quality Management (Cont.)</vt:lpstr>
      <vt:lpstr>Quality Management (Cont.)</vt:lpstr>
      <vt:lpstr>Quality Management (Cont.)</vt:lpstr>
      <vt:lpstr>Quality Management (Cont.)</vt:lpstr>
      <vt:lpstr>Technology, Organizations, and Management</vt:lpstr>
      <vt:lpstr>Technology, Organizations, and Management (Cont.)</vt:lpstr>
      <vt:lpstr>Technology, Organizations, and Management (Cont.) </vt:lpstr>
      <vt:lpstr>Technology, Organizations, and Management (Cont.)</vt:lpstr>
      <vt:lpstr>Technology, Organizations, and Management (Cont.)</vt:lpstr>
      <vt:lpstr>Technology, Organizations, and Management (Cont.)</vt:lpstr>
      <vt:lpstr>The Global Environment of Organizations</vt:lpstr>
      <vt:lpstr>The Global Environment of Organizations (Cont.)</vt:lpstr>
      <vt:lpstr>The Global Environment of Organizations (Cont.)</vt:lpstr>
      <vt:lpstr>The Global Environment of Organizations (Cont.)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 Introduction</dc:title>
  <dc:creator>Joseph E. Champoux, Ph.D.</dc:creator>
  <cp:lastModifiedBy>Joseph E Champoux, PhD</cp:lastModifiedBy>
  <cp:revision>244</cp:revision>
  <cp:lastPrinted>2002-02-08T18:37:31Z</cp:lastPrinted>
  <dcterms:created xsi:type="dcterms:W3CDTF">1995-06-17T23:31:02Z</dcterms:created>
  <dcterms:modified xsi:type="dcterms:W3CDTF">2016-02-13T17:20:51Z</dcterms:modified>
</cp:coreProperties>
</file>

<file path=docProps/thumbnail.jpeg>
</file>