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9"/>
  </p:notesMasterIdLst>
  <p:handoutMasterIdLst>
    <p:handoutMasterId r:id="rId50"/>
  </p:handoutMasterIdLst>
  <p:sldIdLst>
    <p:sldId id="256" r:id="rId2"/>
    <p:sldId id="287" r:id="rId3"/>
    <p:sldId id="414" r:id="rId4"/>
    <p:sldId id="372" r:id="rId5"/>
    <p:sldId id="377" r:id="rId6"/>
    <p:sldId id="374" r:id="rId7"/>
    <p:sldId id="375" r:id="rId8"/>
    <p:sldId id="376" r:id="rId9"/>
    <p:sldId id="373" r:id="rId10"/>
    <p:sldId id="378" r:id="rId11"/>
    <p:sldId id="290" r:id="rId12"/>
    <p:sldId id="415" r:id="rId13"/>
    <p:sldId id="314" r:id="rId14"/>
    <p:sldId id="380" r:id="rId15"/>
    <p:sldId id="381" r:id="rId16"/>
    <p:sldId id="382" r:id="rId17"/>
    <p:sldId id="383" r:id="rId18"/>
    <p:sldId id="416" r:id="rId19"/>
    <p:sldId id="417" r:id="rId20"/>
    <p:sldId id="384" r:id="rId21"/>
    <p:sldId id="385" r:id="rId22"/>
    <p:sldId id="386" r:id="rId23"/>
    <p:sldId id="387" r:id="rId24"/>
    <p:sldId id="388" r:id="rId25"/>
    <p:sldId id="315" r:id="rId26"/>
    <p:sldId id="390" r:id="rId27"/>
    <p:sldId id="391" r:id="rId28"/>
    <p:sldId id="392" r:id="rId29"/>
    <p:sldId id="393" r:id="rId30"/>
    <p:sldId id="394" r:id="rId31"/>
    <p:sldId id="396" r:id="rId32"/>
    <p:sldId id="397" r:id="rId33"/>
    <p:sldId id="398" r:id="rId34"/>
    <p:sldId id="316" r:id="rId35"/>
    <p:sldId id="401" r:id="rId36"/>
    <p:sldId id="402" r:id="rId37"/>
    <p:sldId id="403" r:id="rId38"/>
    <p:sldId id="404" r:id="rId39"/>
    <p:sldId id="405" r:id="rId40"/>
    <p:sldId id="317" r:id="rId41"/>
    <p:sldId id="407" r:id="rId42"/>
    <p:sldId id="408" r:id="rId43"/>
    <p:sldId id="418" r:id="rId44"/>
    <p:sldId id="411" r:id="rId45"/>
    <p:sldId id="412" r:id="rId46"/>
    <p:sldId id="413" r:id="rId47"/>
    <p:sldId id="289" r:id="rId48"/>
  </p:sldIdLst>
  <p:sldSz cx="9144000" cy="6858000" type="screen4x3"/>
  <p:notesSz cx="6934200" cy="9283700"/>
  <p:defaultTextStyle>
    <a:defPPr>
      <a:defRPr lang="en-US"/>
    </a:defPPr>
    <a:lvl1pPr algn="l" rtl="0" fontAlgn="base">
      <a:spcBef>
        <a:spcPct val="0"/>
      </a:spcBef>
      <a:spcAft>
        <a:spcPct val="0"/>
      </a:spcAft>
      <a:defRPr sz="1000" kern="1200">
        <a:solidFill>
          <a:schemeClr val="tx1"/>
        </a:solidFill>
        <a:latin typeface="Arial" charset="0"/>
        <a:ea typeface="+mn-ea"/>
        <a:cs typeface="+mn-cs"/>
      </a:defRPr>
    </a:lvl1pPr>
    <a:lvl2pPr marL="457200" algn="l" rtl="0" fontAlgn="base">
      <a:spcBef>
        <a:spcPct val="0"/>
      </a:spcBef>
      <a:spcAft>
        <a:spcPct val="0"/>
      </a:spcAft>
      <a:defRPr sz="1000" kern="1200">
        <a:solidFill>
          <a:schemeClr val="tx1"/>
        </a:solidFill>
        <a:latin typeface="Arial" charset="0"/>
        <a:ea typeface="+mn-ea"/>
        <a:cs typeface="+mn-cs"/>
      </a:defRPr>
    </a:lvl2pPr>
    <a:lvl3pPr marL="914400" algn="l" rtl="0" fontAlgn="base">
      <a:spcBef>
        <a:spcPct val="0"/>
      </a:spcBef>
      <a:spcAft>
        <a:spcPct val="0"/>
      </a:spcAft>
      <a:defRPr sz="1000" kern="1200">
        <a:solidFill>
          <a:schemeClr val="tx1"/>
        </a:solidFill>
        <a:latin typeface="Arial" charset="0"/>
        <a:ea typeface="+mn-ea"/>
        <a:cs typeface="+mn-cs"/>
      </a:defRPr>
    </a:lvl3pPr>
    <a:lvl4pPr marL="1371600" algn="l" rtl="0" fontAlgn="base">
      <a:spcBef>
        <a:spcPct val="0"/>
      </a:spcBef>
      <a:spcAft>
        <a:spcPct val="0"/>
      </a:spcAft>
      <a:defRPr sz="1000" kern="1200">
        <a:solidFill>
          <a:schemeClr val="tx1"/>
        </a:solidFill>
        <a:latin typeface="Arial" charset="0"/>
        <a:ea typeface="+mn-ea"/>
        <a:cs typeface="+mn-cs"/>
      </a:defRPr>
    </a:lvl4pPr>
    <a:lvl5pPr marL="1828800" algn="l" rtl="0" fontAlgn="base">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CC"/>
    <a:srgbClr val="006699"/>
    <a:srgbClr val="0099CC"/>
    <a:srgbClr val="99CCFF"/>
    <a:srgbClr val="008000"/>
    <a:srgbClr val="669900"/>
    <a:srgbClr val="FFFFCC"/>
    <a:srgbClr val="CC9900"/>
    <a:srgbClr val="990033"/>
    <a:srgbClr val="0033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8571" autoAdjust="0"/>
    <p:restoredTop sz="94681" autoAdjust="0"/>
  </p:normalViewPr>
  <p:slideViewPr>
    <p:cSldViewPr>
      <p:cViewPr varScale="1">
        <p:scale>
          <a:sx n="85" d="100"/>
          <a:sy n="85" d="100"/>
        </p:scale>
        <p:origin x="-136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99" d="100"/>
          <a:sy n="99" d="100"/>
        </p:scale>
        <p:origin x="-564" y="-96"/>
      </p:cViewPr>
      <p:guideLst>
        <p:guide orient="horz" pos="2924"/>
        <p:guide pos="2184"/>
      </p:guideLst>
    </p:cSldViewPr>
  </p:notesViewPr>
  <p:gridSpacing cx="93633925" cy="9363392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05138" cy="463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2665" tIns="46333" rIns="92665" bIns="46333" numCol="1" anchor="t" anchorCtr="0" compatLnSpc="1">
            <a:prstTxWarp prst="textNoShape">
              <a:avLst/>
            </a:prstTxWarp>
          </a:bodyPr>
          <a:lstStyle>
            <a:lvl1pPr defTabSz="927100">
              <a:defRPr sz="1200">
                <a:latin typeface="Times New Roman" pitchFamily="18" charset="0"/>
              </a:defRPr>
            </a:lvl1pPr>
          </a:lstStyle>
          <a:p>
            <a:pPr>
              <a:defRPr/>
            </a:pPr>
            <a:endParaRPr lang="en-US" dirty="0"/>
          </a:p>
        </p:txBody>
      </p:sp>
      <p:sp>
        <p:nvSpPr>
          <p:cNvPr id="27651" name="Rectangle 3"/>
          <p:cNvSpPr>
            <a:spLocks noGrp="1" noChangeArrowheads="1"/>
          </p:cNvSpPr>
          <p:nvPr>
            <p:ph type="dt" sz="quarter" idx="1"/>
          </p:nvPr>
        </p:nvSpPr>
        <p:spPr bwMode="auto">
          <a:xfrm>
            <a:off x="3929063" y="0"/>
            <a:ext cx="3005137" cy="463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2665" tIns="46333" rIns="92665" bIns="46333" numCol="1" anchor="t" anchorCtr="0" compatLnSpc="1">
            <a:prstTxWarp prst="textNoShape">
              <a:avLst/>
            </a:prstTxWarp>
          </a:bodyPr>
          <a:lstStyle>
            <a:lvl1pPr algn="r" defTabSz="927100">
              <a:defRPr sz="1200">
                <a:latin typeface="Times New Roman" pitchFamily="18" charset="0"/>
              </a:defRPr>
            </a:lvl1pPr>
          </a:lstStyle>
          <a:p>
            <a:pPr>
              <a:defRPr/>
            </a:pPr>
            <a:endParaRPr lang="en-US" dirty="0"/>
          </a:p>
        </p:txBody>
      </p:sp>
      <p:sp>
        <p:nvSpPr>
          <p:cNvPr id="27652" name="Rectangle 4"/>
          <p:cNvSpPr>
            <a:spLocks noGrp="1" noChangeArrowheads="1"/>
          </p:cNvSpPr>
          <p:nvPr>
            <p:ph type="ftr" sz="quarter" idx="2"/>
          </p:nvPr>
        </p:nvSpPr>
        <p:spPr bwMode="auto">
          <a:xfrm>
            <a:off x="0" y="8820150"/>
            <a:ext cx="3005138" cy="463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2665" tIns="46333" rIns="92665" bIns="46333" numCol="1" anchor="b" anchorCtr="0" compatLnSpc="1">
            <a:prstTxWarp prst="textNoShape">
              <a:avLst/>
            </a:prstTxWarp>
          </a:bodyPr>
          <a:lstStyle>
            <a:lvl1pPr defTabSz="927100">
              <a:defRPr sz="1200">
                <a:latin typeface="Times New Roman" pitchFamily="18" charset="0"/>
              </a:defRPr>
            </a:lvl1pPr>
          </a:lstStyle>
          <a:p>
            <a:pPr>
              <a:defRPr/>
            </a:pPr>
            <a:endParaRPr lang="en-US" dirty="0"/>
          </a:p>
        </p:txBody>
      </p:sp>
      <p:sp>
        <p:nvSpPr>
          <p:cNvPr id="27653" name="Rectangle 5"/>
          <p:cNvSpPr>
            <a:spLocks noGrp="1" noChangeArrowheads="1"/>
          </p:cNvSpPr>
          <p:nvPr>
            <p:ph type="sldNum" sz="quarter" idx="3"/>
          </p:nvPr>
        </p:nvSpPr>
        <p:spPr bwMode="auto">
          <a:xfrm>
            <a:off x="3929063" y="8820150"/>
            <a:ext cx="3005137" cy="463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2665" tIns="46333" rIns="92665" bIns="46333" numCol="1" anchor="b" anchorCtr="0" compatLnSpc="1">
            <a:prstTxWarp prst="textNoShape">
              <a:avLst/>
            </a:prstTxWarp>
          </a:bodyPr>
          <a:lstStyle>
            <a:lvl1pPr algn="r" defTabSz="927100">
              <a:defRPr sz="1200">
                <a:latin typeface="Times New Roman" pitchFamily="18" charset="0"/>
              </a:defRPr>
            </a:lvl1pPr>
          </a:lstStyle>
          <a:p>
            <a:pPr>
              <a:defRPr/>
            </a:pPr>
            <a:fld id="{2F09F44B-D619-4AB9-B3EC-2643713534D2}" type="slidenum">
              <a:rPr lang="en-US"/>
              <a:pPr>
                <a:defRPr/>
              </a:pPr>
              <a:t>‹#›</a:t>
            </a:fld>
            <a:endParaRPr lang="en-US" dirty="0"/>
          </a:p>
        </p:txBody>
      </p:sp>
    </p:spTree>
    <p:extLst>
      <p:ext uri="{BB962C8B-B14F-4D97-AF65-F5344CB8AC3E}">
        <p14:creationId xmlns:p14="http://schemas.microsoft.com/office/powerpoint/2010/main" xmlns="" val="17657534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005138" cy="463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2665" tIns="46333" rIns="92665" bIns="46333" numCol="1" anchor="t" anchorCtr="0" compatLnSpc="1">
            <a:prstTxWarp prst="textNoShape">
              <a:avLst/>
            </a:prstTxWarp>
          </a:bodyPr>
          <a:lstStyle>
            <a:lvl1pPr defTabSz="927100">
              <a:defRPr sz="1200">
                <a:latin typeface="Times New Roman" pitchFamily="18" charset="0"/>
              </a:defRPr>
            </a:lvl1pPr>
          </a:lstStyle>
          <a:p>
            <a:pPr>
              <a:defRPr/>
            </a:pPr>
            <a:endParaRPr lang="en-US" dirty="0"/>
          </a:p>
        </p:txBody>
      </p:sp>
      <p:sp>
        <p:nvSpPr>
          <p:cNvPr id="6147" name="Rectangle 3"/>
          <p:cNvSpPr>
            <a:spLocks noGrp="1" noChangeArrowheads="1"/>
          </p:cNvSpPr>
          <p:nvPr>
            <p:ph type="dt" idx="1"/>
          </p:nvPr>
        </p:nvSpPr>
        <p:spPr bwMode="auto">
          <a:xfrm>
            <a:off x="3929063" y="0"/>
            <a:ext cx="3005137" cy="463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2665" tIns="46333" rIns="92665" bIns="46333" numCol="1" anchor="t" anchorCtr="0" compatLnSpc="1">
            <a:prstTxWarp prst="textNoShape">
              <a:avLst/>
            </a:prstTxWarp>
          </a:bodyPr>
          <a:lstStyle>
            <a:lvl1pPr algn="r" defTabSz="927100">
              <a:defRPr sz="1200">
                <a:latin typeface="Times New Roman" pitchFamily="18" charset="0"/>
              </a:defRPr>
            </a:lvl1pPr>
          </a:lstStyle>
          <a:p>
            <a:pPr>
              <a:defRPr/>
            </a:pPr>
            <a:endParaRPr lang="en-US" dirty="0"/>
          </a:p>
        </p:txBody>
      </p:sp>
      <p:sp>
        <p:nvSpPr>
          <p:cNvPr id="40964" name="Rectangle 4"/>
          <p:cNvSpPr>
            <a:spLocks noGrp="1" noRot="1" noChangeAspect="1" noChangeArrowheads="1" noTextEdit="1"/>
          </p:cNvSpPr>
          <p:nvPr>
            <p:ph type="sldImg" idx="2"/>
          </p:nvPr>
        </p:nvSpPr>
        <p:spPr bwMode="auto">
          <a:xfrm>
            <a:off x="1146175" y="696913"/>
            <a:ext cx="4641850" cy="3481387"/>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6149" name="Rectangle 5"/>
          <p:cNvSpPr>
            <a:spLocks noGrp="1" noChangeArrowheads="1"/>
          </p:cNvSpPr>
          <p:nvPr>
            <p:ph type="body" sz="quarter" idx="3"/>
          </p:nvPr>
        </p:nvSpPr>
        <p:spPr bwMode="auto">
          <a:xfrm>
            <a:off x="923925" y="4410075"/>
            <a:ext cx="5086350" cy="417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2665" tIns="46333" rIns="92665" bIns="4633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0" name="Rectangle 6"/>
          <p:cNvSpPr>
            <a:spLocks noGrp="1" noChangeArrowheads="1"/>
          </p:cNvSpPr>
          <p:nvPr>
            <p:ph type="ftr" sz="quarter" idx="4"/>
          </p:nvPr>
        </p:nvSpPr>
        <p:spPr bwMode="auto">
          <a:xfrm>
            <a:off x="0" y="8820150"/>
            <a:ext cx="3005138" cy="463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2665" tIns="46333" rIns="92665" bIns="46333" numCol="1" anchor="b" anchorCtr="0" compatLnSpc="1">
            <a:prstTxWarp prst="textNoShape">
              <a:avLst/>
            </a:prstTxWarp>
          </a:bodyPr>
          <a:lstStyle>
            <a:lvl1pPr defTabSz="927100">
              <a:defRPr sz="1200">
                <a:latin typeface="Times New Roman" pitchFamily="18" charset="0"/>
              </a:defRPr>
            </a:lvl1pPr>
          </a:lstStyle>
          <a:p>
            <a:pPr>
              <a:defRPr/>
            </a:pPr>
            <a:endParaRPr lang="en-US" dirty="0"/>
          </a:p>
        </p:txBody>
      </p:sp>
      <p:sp>
        <p:nvSpPr>
          <p:cNvPr id="6151" name="Rectangle 7"/>
          <p:cNvSpPr>
            <a:spLocks noGrp="1" noChangeArrowheads="1"/>
          </p:cNvSpPr>
          <p:nvPr>
            <p:ph type="sldNum" sz="quarter" idx="5"/>
          </p:nvPr>
        </p:nvSpPr>
        <p:spPr bwMode="auto">
          <a:xfrm>
            <a:off x="3929063" y="8820150"/>
            <a:ext cx="3005137" cy="463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2665" tIns="46333" rIns="92665" bIns="46333" numCol="1" anchor="b" anchorCtr="0" compatLnSpc="1">
            <a:prstTxWarp prst="textNoShape">
              <a:avLst/>
            </a:prstTxWarp>
          </a:bodyPr>
          <a:lstStyle>
            <a:lvl1pPr algn="r" defTabSz="927100">
              <a:defRPr sz="1200">
                <a:latin typeface="Times New Roman" pitchFamily="18" charset="0"/>
              </a:defRPr>
            </a:lvl1pPr>
          </a:lstStyle>
          <a:p>
            <a:pPr>
              <a:defRPr/>
            </a:pPr>
            <a:fld id="{7B9534C7-9958-4FFE-88D5-84BBB45E7C61}" type="slidenum">
              <a:rPr lang="en-US"/>
              <a:pPr>
                <a:defRPr/>
              </a:pPr>
              <a:t>‹#›</a:t>
            </a:fld>
            <a:endParaRPr lang="en-US" dirty="0"/>
          </a:p>
        </p:txBody>
      </p:sp>
    </p:spTree>
    <p:extLst>
      <p:ext uri="{BB962C8B-B14F-4D97-AF65-F5344CB8AC3E}">
        <p14:creationId xmlns:p14="http://schemas.microsoft.com/office/powerpoint/2010/main" xmlns="" val="9328446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defTabSz="927100" eaLnBrk="0" hangingPunct="0">
              <a:defRPr sz="1000">
                <a:solidFill>
                  <a:schemeClr val="tx1"/>
                </a:solidFill>
                <a:latin typeface="Arial" charset="0"/>
              </a:defRPr>
            </a:lvl1pPr>
            <a:lvl2pPr marL="742950" indent="-285750" defTabSz="927100" eaLnBrk="0" hangingPunct="0">
              <a:defRPr sz="1000">
                <a:solidFill>
                  <a:schemeClr val="tx1"/>
                </a:solidFill>
                <a:latin typeface="Arial" charset="0"/>
              </a:defRPr>
            </a:lvl2pPr>
            <a:lvl3pPr marL="1143000" indent="-228600" defTabSz="927100" eaLnBrk="0" hangingPunct="0">
              <a:defRPr sz="1000">
                <a:solidFill>
                  <a:schemeClr val="tx1"/>
                </a:solidFill>
                <a:latin typeface="Arial" charset="0"/>
              </a:defRPr>
            </a:lvl3pPr>
            <a:lvl4pPr marL="1600200" indent="-228600" defTabSz="927100" eaLnBrk="0" hangingPunct="0">
              <a:defRPr sz="1000">
                <a:solidFill>
                  <a:schemeClr val="tx1"/>
                </a:solidFill>
                <a:latin typeface="Arial" charset="0"/>
              </a:defRPr>
            </a:lvl4pPr>
            <a:lvl5pPr marL="2057400" indent="-228600" defTabSz="927100" eaLnBrk="0" hangingPunct="0">
              <a:defRPr sz="1000">
                <a:solidFill>
                  <a:schemeClr val="tx1"/>
                </a:solidFill>
                <a:latin typeface="Arial" charset="0"/>
              </a:defRPr>
            </a:lvl5pPr>
            <a:lvl6pPr marL="2514600" indent="-228600" defTabSz="927100" eaLnBrk="0" fontAlgn="base" hangingPunct="0">
              <a:spcBef>
                <a:spcPct val="0"/>
              </a:spcBef>
              <a:spcAft>
                <a:spcPct val="0"/>
              </a:spcAft>
              <a:defRPr sz="1000">
                <a:solidFill>
                  <a:schemeClr val="tx1"/>
                </a:solidFill>
                <a:latin typeface="Arial" charset="0"/>
              </a:defRPr>
            </a:lvl6pPr>
            <a:lvl7pPr marL="2971800" indent="-228600" defTabSz="927100" eaLnBrk="0" fontAlgn="base" hangingPunct="0">
              <a:spcBef>
                <a:spcPct val="0"/>
              </a:spcBef>
              <a:spcAft>
                <a:spcPct val="0"/>
              </a:spcAft>
              <a:defRPr sz="1000">
                <a:solidFill>
                  <a:schemeClr val="tx1"/>
                </a:solidFill>
                <a:latin typeface="Arial" charset="0"/>
              </a:defRPr>
            </a:lvl7pPr>
            <a:lvl8pPr marL="3429000" indent="-228600" defTabSz="927100" eaLnBrk="0" fontAlgn="base" hangingPunct="0">
              <a:spcBef>
                <a:spcPct val="0"/>
              </a:spcBef>
              <a:spcAft>
                <a:spcPct val="0"/>
              </a:spcAft>
              <a:defRPr sz="1000">
                <a:solidFill>
                  <a:schemeClr val="tx1"/>
                </a:solidFill>
                <a:latin typeface="Arial" charset="0"/>
              </a:defRPr>
            </a:lvl8pPr>
            <a:lvl9pPr marL="3886200" indent="-228600" defTabSz="927100" eaLnBrk="0" fontAlgn="base" hangingPunct="0">
              <a:spcBef>
                <a:spcPct val="0"/>
              </a:spcBef>
              <a:spcAft>
                <a:spcPct val="0"/>
              </a:spcAft>
              <a:defRPr sz="1000">
                <a:solidFill>
                  <a:schemeClr val="tx1"/>
                </a:solidFill>
                <a:latin typeface="Arial" charset="0"/>
              </a:defRPr>
            </a:lvl9pPr>
          </a:lstStyle>
          <a:p>
            <a:pPr eaLnBrk="1" hangingPunct="1"/>
            <a:fld id="{1107300D-3256-42F9-8954-B300D67D6943}" type="slidenum">
              <a:rPr lang="en-US" sz="1200" smtClean="0">
                <a:latin typeface="Times New Roman" pitchFamily="18" charset="0"/>
              </a:rPr>
              <a:pPr eaLnBrk="1" hangingPunct="1"/>
              <a:t>1</a:t>
            </a:fld>
            <a:endParaRPr lang="en-US" sz="1200" dirty="0" smtClean="0">
              <a:latin typeface="Times New Roman" pitchFamily="18"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Rot="1" noChangeAspect="1" noChangeArrowheads="1" noTextEdit="1"/>
          </p:cNvSpPr>
          <p:nvPr>
            <p:ph type="sldImg"/>
          </p:nvPr>
        </p:nvSpPr>
        <p:spPr>
          <a:xfrm>
            <a:off x="1154113" y="701675"/>
            <a:ext cx="4625975" cy="3468688"/>
          </a:xfrm>
          <a:ln/>
        </p:spPr>
      </p:sp>
      <p:sp>
        <p:nvSpPr>
          <p:cNvPr id="21401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Rot="1" noChangeAspect="1" noChangeArrowheads="1" noTextEdit="1"/>
          </p:cNvSpPr>
          <p:nvPr>
            <p:ph type="sldImg"/>
          </p:nvPr>
        </p:nvSpPr>
        <p:spPr>
          <a:xfrm>
            <a:off x="1154113" y="701675"/>
            <a:ext cx="4625975" cy="3468688"/>
          </a:xfrm>
          <a:ln/>
        </p:spPr>
      </p:sp>
      <p:sp>
        <p:nvSpPr>
          <p:cNvPr id="21401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Rot="1" noChangeAspect="1" noChangeArrowheads="1" noTextEdit="1"/>
          </p:cNvSpPr>
          <p:nvPr>
            <p:ph type="sldImg"/>
          </p:nvPr>
        </p:nvSpPr>
        <p:spPr>
          <a:xfrm>
            <a:off x="1154113" y="701675"/>
            <a:ext cx="4625975" cy="3468688"/>
          </a:xfrm>
          <a:ln/>
        </p:spPr>
      </p:sp>
      <p:sp>
        <p:nvSpPr>
          <p:cNvPr id="13312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spect="1" noChangeArrowheads="1" noTextEdit="1"/>
          </p:cNvSpPr>
          <p:nvPr>
            <p:ph type="sldImg"/>
          </p:nvPr>
        </p:nvSpPr>
        <p:spPr>
          <a:xfrm>
            <a:off x="1154113" y="701675"/>
            <a:ext cx="4625975" cy="3468688"/>
          </a:xfrm>
          <a:ln/>
        </p:spPr>
      </p:sp>
      <p:sp>
        <p:nvSpPr>
          <p:cNvPr id="13414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Rot="1" noChangeAspect="1" noChangeArrowheads="1" noTextEdit="1"/>
          </p:cNvSpPr>
          <p:nvPr>
            <p:ph type="sldImg"/>
          </p:nvPr>
        </p:nvSpPr>
        <p:spPr>
          <a:xfrm>
            <a:off x="1154113" y="701675"/>
            <a:ext cx="4625975" cy="3468688"/>
          </a:xfrm>
          <a:ln/>
        </p:spPr>
      </p:sp>
      <p:sp>
        <p:nvSpPr>
          <p:cNvPr id="1351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Rot="1" noChangeAspect="1" noChangeArrowheads="1" noTextEdit="1"/>
          </p:cNvSpPr>
          <p:nvPr>
            <p:ph type="sldImg"/>
          </p:nvPr>
        </p:nvSpPr>
        <p:spPr>
          <a:xfrm>
            <a:off x="1154113" y="701675"/>
            <a:ext cx="4625975" cy="3468688"/>
          </a:xfrm>
          <a:ln/>
        </p:spPr>
      </p:sp>
      <p:sp>
        <p:nvSpPr>
          <p:cNvPr id="13721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spect="1" noChangeArrowheads="1" noTextEdit="1"/>
          </p:cNvSpPr>
          <p:nvPr>
            <p:ph type="sldImg"/>
          </p:nvPr>
        </p:nvSpPr>
        <p:spPr>
          <a:xfrm>
            <a:off x="1154113" y="701675"/>
            <a:ext cx="4625975" cy="3468688"/>
          </a:xfrm>
          <a:ln/>
        </p:spPr>
      </p:sp>
      <p:sp>
        <p:nvSpPr>
          <p:cNvPr id="13926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Rot="1" noChangeAspect="1" noChangeArrowheads="1" noTextEdit="1"/>
          </p:cNvSpPr>
          <p:nvPr>
            <p:ph type="sldImg"/>
          </p:nvPr>
        </p:nvSpPr>
        <p:spPr>
          <a:xfrm>
            <a:off x="1154113" y="701675"/>
            <a:ext cx="4625975" cy="3468688"/>
          </a:xfrm>
          <a:ln/>
        </p:spPr>
      </p:sp>
      <p:sp>
        <p:nvSpPr>
          <p:cNvPr id="14029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spect="1" noChangeArrowheads="1" noTextEdit="1"/>
          </p:cNvSpPr>
          <p:nvPr>
            <p:ph type="sldImg"/>
          </p:nvPr>
        </p:nvSpPr>
        <p:spPr>
          <a:xfrm>
            <a:off x="1154113" y="701675"/>
            <a:ext cx="4625975" cy="3468688"/>
          </a:xfrm>
          <a:ln/>
        </p:spPr>
      </p:sp>
      <p:sp>
        <p:nvSpPr>
          <p:cNvPr id="14131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Rot="1" noChangeAspect="1" noChangeArrowheads="1" noTextEdit="1"/>
          </p:cNvSpPr>
          <p:nvPr>
            <p:ph type="sldImg"/>
          </p:nvPr>
        </p:nvSpPr>
        <p:spPr>
          <a:xfrm>
            <a:off x="1154113" y="701675"/>
            <a:ext cx="4625975" cy="3468688"/>
          </a:xfrm>
          <a:ln/>
        </p:spPr>
      </p:sp>
      <p:sp>
        <p:nvSpPr>
          <p:cNvPr id="16384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ChangeArrowheads="1" noTextEdit="1"/>
          </p:cNvSpPr>
          <p:nvPr>
            <p:ph type="sldImg"/>
          </p:nvPr>
        </p:nvSpPr>
        <p:spPr>
          <a:xfrm>
            <a:off x="1154113" y="701675"/>
            <a:ext cx="4625975" cy="3468688"/>
          </a:xfrm>
          <a:ln/>
        </p:spPr>
      </p:sp>
      <p:sp>
        <p:nvSpPr>
          <p:cNvPr id="12185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a:xfrm>
            <a:off x="1154113" y="701675"/>
            <a:ext cx="4625975" cy="3468688"/>
          </a:xfrm>
          <a:ln/>
        </p:spPr>
      </p:sp>
      <p:sp>
        <p:nvSpPr>
          <p:cNvPr id="14438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Rot="1" noChangeAspect="1" noChangeArrowheads="1" noTextEdit="1"/>
          </p:cNvSpPr>
          <p:nvPr>
            <p:ph type="sldImg"/>
          </p:nvPr>
        </p:nvSpPr>
        <p:spPr>
          <a:xfrm>
            <a:off x="1154113" y="701675"/>
            <a:ext cx="4625975" cy="3468688"/>
          </a:xfrm>
          <a:ln/>
        </p:spPr>
      </p:sp>
      <p:sp>
        <p:nvSpPr>
          <p:cNvPr id="17305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Rot="1" noChangeAspect="1" noChangeArrowheads="1" noTextEdit="1"/>
          </p:cNvSpPr>
          <p:nvPr>
            <p:ph type="sldImg"/>
          </p:nvPr>
        </p:nvSpPr>
        <p:spPr>
          <a:xfrm>
            <a:off x="1154113" y="701675"/>
            <a:ext cx="4625975" cy="3468688"/>
          </a:xfrm>
          <a:ln/>
        </p:spPr>
      </p:sp>
      <p:sp>
        <p:nvSpPr>
          <p:cNvPr id="14848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Rot="1" noChangeAspect="1" noChangeArrowheads="1" noTextEdit="1"/>
          </p:cNvSpPr>
          <p:nvPr>
            <p:ph type="sldImg"/>
          </p:nvPr>
        </p:nvSpPr>
        <p:spPr>
          <a:xfrm>
            <a:off x="1154113" y="701675"/>
            <a:ext cx="4625975" cy="3468688"/>
          </a:xfrm>
          <a:ln/>
        </p:spPr>
      </p:sp>
      <p:sp>
        <p:nvSpPr>
          <p:cNvPr id="15155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Rot="1" noChangeAspect="1" noChangeArrowheads="1" noTextEdit="1"/>
          </p:cNvSpPr>
          <p:nvPr>
            <p:ph type="sldImg"/>
          </p:nvPr>
        </p:nvSpPr>
        <p:spPr>
          <a:xfrm>
            <a:off x="1154113" y="701675"/>
            <a:ext cx="4625975" cy="3468688"/>
          </a:xfrm>
          <a:ln/>
        </p:spPr>
      </p:sp>
      <p:sp>
        <p:nvSpPr>
          <p:cNvPr id="16589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Rot="1" noChangeAspect="1" noChangeArrowheads="1" noTextEdit="1"/>
          </p:cNvSpPr>
          <p:nvPr>
            <p:ph type="sldImg"/>
          </p:nvPr>
        </p:nvSpPr>
        <p:spPr>
          <a:xfrm>
            <a:off x="1154113" y="701675"/>
            <a:ext cx="4625975" cy="3468688"/>
          </a:xfrm>
          <a:ln/>
        </p:spPr>
      </p:sp>
      <p:sp>
        <p:nvSpPr>
          <p:cNvPr id="15360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Rot="1" noChangeAspect="1" noChangeArrowheads="1" noTextEdit="1"/>
          </p:cNvSpPr>
          <p:nvPr>
            <p:ph type="sldImg"/>
          </p:nvPr>
        </p:nvSpPr>
        <p:spPr>
          <a:xfrm>
            <a:off x="1154113" y="701675"/>
            <a:ext cx="4625975" cy="3468688"/>
          </a:xfrm>
          <a:ln/>
        </p:spPr>
      </p:sp>
      <p:sp>
        <p:nvSpPr>
          <p:cNvPr id="15462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Rot="1" noChangeAspect="1" noChangeArrowheads="1" noTextEdit="1"/>
          </p:cNvSpPr>
          <p:nvPr>
            <p:ph type="sldImg"/>
          </p:nvPr>
        </p:nvSpPr>
        <p:spPr>
          <a:xfrm>
            <a:off x="1154113" y="701675"/>
            <a:ext cx="4625975" cy="3468688"/>
          </a:xfrm>
          <a:ln/>
        </p:spPr>
      </p:sp>
      <p:sp>
        <p:nvSpPr>
          <p:cNvPr id="15565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Rot="1" noChangeAspect="1" noChangeArrowheads="1" noTextEdit="1"/>
          </p:cNvSpPr>
          <p:nvPr>
            <p:ph type="sldImg"/>
          </p:nvPr>
        </p:nvSpPr>
        <p:spPr>
          <a:xfrm>
            <a:off x="1154113" y="701675"/>
            <a:ext cx="4625975" cy="3468688"/>
          </a:xfrm>
          <a:ln/>
        </p:spPr>
      </p:sp>
      <p:sp>
        <p:nvSpPr>
          <p:cNvPr id="15667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Rot="1" noChangeAspect="1" noChangeArrowheads="1" noTextEdit="1"/>
          </p:cNvSpPr>
          <p:nvPr>
            <p:ph type="sldImg"/>
          </p:nvPr>
        </p:nvSpPr>
        <p:spPr>
          <a:xfrm>
            <a:off x="1154113" y="701675"/>
            <a:ext cx="4625975" cy="3468688"/>
          </a:xfrm>
          <a:ln/>
        </p:spPr>
      </p:sp>
      <p:sp>
        <p:nvSpPr>
          <p:cNvPr id="16486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Rot="1" noChangeAspect="1" noChangeArrowheads="1" noTextEdit="1"/>
          </p:cNvSpPr>
          <p:nvPr>
            <p:ph type="sldImg"/>
          </p:nvPr>
        </p:nvSpPr>
        <p:spPr>
          <a:xfrm>
            <a:off x="1154113" y="701675"/>
            <a:ext cx="4625975" cy="3468688"/>
          </a:xfrm>
          <a:ln/>
        </p:spPr>
      </p:sp>
      <p:sp>
        <p:nvSpPr>
          <p:cNvPr id="12595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Rot="1" noChangeAspect="1" noChangeArrowheads="1" noTextEdit="1"/>
          </p:cNvSpPr>
          <p:nvPr>
            <p:ph type="sldImg"/>
          </p:nvPr>
        </p:nvSpPr>
        <p:spPr>
          <a:xfrm>
            <a:off x="1154113" y="701675"/>
            <a:ext cx="4625975" cy="3468688"/>
          </a:xfrm>
          <a:ln/>
        </p:spPr>
      </p:sp>
      <p:sp>
        <p:nvSpPr>
          <p:cNvPr id="12697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xfrm>
            <a:off x="30163" y="101600"/>
            <a:ext cx="3759200" cy="2819400"/>
          </a:xfrm>
          <a:ln cap="flat"/>
        </p:spPr>
      </p:sp>
      <p:sp>
        <p:nvSpPr>
          <p:cNvPr id="15363" name="Rectangle 3"/>
          <p:cNvSpPr>
            <a:spLocks noChangeArrowheads="1"/>
          </p:cNvSpPr>
          <p:nvPr/>
        </p:nvSpPr>
        <p:spPr bwMode="auto">
          <a:xfrm>
            <a:off x="72232" y="3164321"/>
            <a:ext cx="6789738" cy="149655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0488" tIns="44450" rIns="90488" bIns="44450">
            <a:spAutoFit/>
          </a:bodyPr>
          <a:lstStyle/>
          <a:p>
            <a:pPr>
              <a:lnSpc>
                <a:spcPct val="90000"/>
              </a:lnSpc>
              <a:spcBef>
                <a:spcPct val="50000"/>
              </a:spcBef>
            </a:pPr>
            <a:r>
              <a:rPr lang="en-US" sz="1400" dirty="0">
                <a:solidFill>
                  <a:srgbClr val="000000"/>
                </a:solidFill>
                <a:latin typeface="Arial" charset="0"/>
              </a:rPr>
              <a:t>Summary</a:t>
            </a:r>
          </a:p>
          <a:p>
            <a:pPr>
              <a:lnSpc>
                <a:spcPct val="90000"/>
              </a:lnSpc>
              <a:spcBef>
                <a:spcPct val="50000"/>
              </a:spcBef>
            </a:pPr>
            <a:r>
              <a:rPr lang="en-US" sz="1400" u="sng" dirty="0">
                <a:solidFill>
                  <a:srgbClr val="000000"/>
                </a:solidFill>
                <a:latin typeface="Arial" charset="0"/>
              </a:rPr>
              <a:t>Heading</a:t>
            </a:r>
            <a:r>
              <a:rPr lang="en-US" sz="1400" dirty="0">
                <a:solidFill>
                  <a:srgbClr val="000000"/>
                </a:solidFill>
                <a:latin typeface="Arial" charset="0"/>
              </a:rPr>
              <a:t>.  Text.  </a:t>
            </a:r>
          </a:p>
          <a:p>
            <a:pPr>
              <a:lnSpc>
                <a:spcPct val="90000"/>
              </a:lnSpc>
              <a:spcBef>
                <a:spcPct val="50000"/>
              </a:spcBef>
            </a:pPr>
            <a:r>
              <a:rPr lang="en-US" sz="1400" u="sng" dirty="0">
                <a:solidFill>
                  <a:srgbClr val="000000"/>
                </a:solidFill>
                <a:latin typeface="Arial" charset="0"/>
              </a:rPr>
              <a:t>Heading</a:t>
            </a:r>
            <a:r>
              <a:rPr lang="en-US" sz="1400" dirty="0">
                <a:solidFill>
                  <a:srgbClr val="000000"/>
                </a:solidFill>
                <a:latin typeface="Arial" charset="0"/>
              </a:rPr>
              <a:t>.  Text.</a:t>
            </a:r>
          </a:p>
          <a:p>
            <a:pPr>
              <a:lnSpc>
                <a:spcPct val="90000"/>
              </a:lnSpc>
              <a:spcBef>
                <a:spcPct val="50000"/>
              </a:spcBef>
            </a:pPr>
            <a:r>
              <a:rPr lang="en-US" sz="1400" u="sng" dirty="0">
                <a:solidFill>
                  <a:srgbClr val="000000"/>
                </a:solidFill>
                <a:latin typeface="Arial" charset="0"/>
              </a:rPr>
              <a:t>Heading</a:t>
            </a:r>
            <a:r>
              <a:rPr lang="en-US" sz="1400" dirty="0">
                <a:solidFill>
                  <a:srgbClr val="000000"/>
                </a:solidFill>
                <a:latin typeface="Arial" charset="0"/>
              </a:rPr>
              <a:t>.  Text.</a:t>
            </a:r>
          </a:p>
          <a:p>
            <a:pPr>
              <a:lnSpc>
                <a:spcPct val="90000"/>
              </a:lnSpc>
              <a:spcBef>
                <a:spcPct val="50000"/>
              </a:spcBef>
            </a:pPr>
            <a:r>
              <a:rPr lang="en-US" sz="1400" u="sng" dirty="0">
                <a:solidFill>
                  <a:srgbClr val="000000"/>
                </a:solidFill>
                <a:latin typeface="Arial" charset="0"/>
              </a:rPr>
              <a:t>Heading</a:t>
            </a:r>
            <a:r>
              <a:rPr lang="en-US" sz="1400" dirty="0">
                <a:solidFill>
                  <a:srgbClr val="000000"/>
                </a:solidFill>
                <a:latin typeface="Arial" charset="0"/>
              </a:rPr>
              <a:t>.  Text.</a:t>
            </a:r>
          </a:p>
        </p:txBody>
      </p:sp>
      <p:sp>
        <p:nvSpPr>
          <p:cNvPr id="15364" name="Rectangle 4"/>
          <p:cNvSpPr>
            <a:spLocks noChangeArrowheads="1"/>
          </p:cNvSpPr>
          <p:nvPr/>
        </p:nvSpPr>
        <p:spPr bwMode="auto">
          <a:xfrm>
            <a:off x="3916539" y="348773"/>
            <a:ext cx="2873199" cy="10592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0488" tIns="44450" rIns="90488" bIns="44450">
            <a:spAutoFit/>
          </a:bodyPr>
          <a:lstStyle/>
          <a:p>
            <a:pPr>
              <a:lnSpc>
                <a:spcPct val="90000"/>
              </a:lnSpc>
              <a:spcBef>
                <a:spcPct val="50000"/>
              </a:spcBef>
            </a:pPr>
            <a:r>
              <a:rPr lang="en-US" sz="1400" dirty="0">
                <a:solidFill>
                  <a:srgbClr val="000000"/>
                </a:solidFill>
                <a:latin typeface="Arial" charset="0"/>
              </a:rPr>
              <a:t>Use this space for overall reminders or special tips linked to the slide or occasion.  Simply select this text and replace it with your own reminders.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Rot="1" noChangeAspect="1" noChangeArrowheads="1" noTextEdit="1"/>
          </p:cNvSpPr>
          <p:nvPr>
            <p:ph type="sldImg"/>
          </p:nvPr>
        </p:nvSpPr>
        <p:spPr>
          <a:xfrm>
            <a:off x="1154113" y="701675"/>
            <a:ext cx="4625975" cy="3468688"/>
          </a:xfrm>
          <a:ln/>
        </p:spPr>
      </p:sp>
      <p:sp>
        <p:nvSpPr>
          <p:cNvPr id="12902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Rot="1" noChangeAspect="1" noChangeArrowheads="1" noTextEdit="1"/>
          </p:cNvSpPr>
          <p:nvPr>
            <p:ph type="sldImg"/>
          </p:nvPr>
        </p:nvSpPr>
        <p:spPr>
          <a:xfrm>
            <a:off x="1154113" y="701675"/>
            <a:ext cx="4625975" cy="3468688"/>
          </a:xfrm>
          <a:ln/>
        </p:spPr>
      </p:sp>
      <p:sp>
        <p:nvSpPr>
          <p:cNvPr id="13005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ChangeArrowheads="1" noTextEdit="1"/>
          </p:cNvSpPr>
          <p:nvPr>
            <p:ph type="sldImg"/>
          </p:nvPr>
        </p:nvSpPr>
        <p:spPr>
          <a:xfrm>
            <a:off x="1154113" y="701675"/>
            <a:ext cx="4625975" cy="3468688"/>
          </a:xfrm>
          <a:ln/>
        </p:spPr>
      </p:sp>
      <p:sp>
        <p:nvSpPr>
          <p:cNvPr id="13107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Rot="1" noChangeAspect="1" noChangeArrowheads="1" noTextEdit="1"/>
          </p:cNvSpPr>
          <p:nvPr>
            <p:ph type="sldImg"/>
          </p:nvPr>
        </p:nvSpPr>
        <p:spPr>
          <a:xfrm>
            <a:off x="1154113" y="701675"/>
            <a:ext cx="4625975" cy="3468688"/>
          </a:xfrm>
          <a:ln/>
        </p:spPr>
      </p:sp>
      <p:sp>
        <p:nvSpPr>
          <p:cNvPr id="214019" name="Rectangle 3"/>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1_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bwMode="auto">
          <a:xfrm>
            <a:off x="4937125" y="2636822"/>
            <a:ext cx="4206875" cy="2163763"/>
          </a:xfrm>
          <a:prstGeom prst="rect">
            <a:avLst/>
          </a:prstGeom>
          <a:noFill/>
          <a:ln w="12700">
            <a:noFill/>
          </a:ln>
          <a:effectLst/>
          <a:extLst/>
        </p:spPr>
        <p:txBody>
          <a:bodyPr wrap="none" anchor="ctr" anchorCtr="1"/>
          <a:lstStyle/>
          <a:p>
            <a:pPr algn="ctr">
              <a:defRPr/>
            </a:pPr>
            <a:r>
              <a:rPr lang="en-US" sz="4400" b="1" dirty="0" smtClean="0">
                <a:effectLst>
                  <a:outerShdw blurRad="38100" dist="38100" dir="2700000" algn="tl">
                    <a:srgbClr val="000000">
                      <a:alpha val="43137"/>
                    </a:srgbClr>
                  </a:outerShdw>
                </a:effectLst>
              </a:rPr>
              <a:t>Leadership </a:t>
            </a:r>
            <a:br>
              <a:rPr lang="en-US" sz="4400" b="1" dirty="0" smtClean="0">
                <a:effectLst>
                  <a:outerShdw blurRad="38100" dist="38100" dir="2700000" algn="tl">
                    <a:srgbClr val="000000">
                      <a:alpha val="43137"/>
                    </a:srgbClr>
                  </a:outerShdw>
                </a:effectLst>
              </a:rPr>
            </a:br>
            <a:r>
              <a:rPr lang="en-US" sz="4400" b="1" dirty="0" smtClean="0">
                <a:effectLst>
                  <a:outerShdw blurRad="38100" dist="38100" dir="2700000" algn="tl">
                    <a:srgbClr val="000000">
                      <a:alpha val="43137"/>
                    </a:srgbClr>
                  </a:outerShdw>
                </a:effectLst>
              </a:rPr>
              <a:t> Ethics </a:t>
            </a:r>
          </a:p>
          <a:p>
            <a:pPr algn="ctr">
              <a:defRPr/>
            </a:pPr>
            <a:r>
              <a:rPr lang="en-US" sz="4400" b="1" dirty="0" smtClean="0">
                <a:effectLst>
                  <a:outerShdw blurRad="38100" dist="38100" dir="2700000" algn="tl">
                    <a:srgbClr val="000000">
                      <a:alpha val="43137"/>
                    </a:srgbClr>
                  </a:outerShdw>
                </a:effectLst>
              </a:rPr>
              <a:t>and Traits </a:t>
            </a:r>
          </a:p>
        </p:txBody>
      </p:sp>
      <p:sp>
        <p:nvSpPr>
          <p:cNvPr id="3" name="Text Box 5"/>
          <p:cNvSpPr txBox="1">
            <a:spLocks noChangeArrowheads="1"/>
          </p:cNvSpPr>
          <p:nvPr userDrawn="1"/>
        </p:nvSpPr>
        <p:spPr bwMode="auto">
          <a:xfrm>
            <a:off x="182928" y="6199796"/>
            <a:ext cx="6401095" cy="5984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Lst>
        </p:spPr>
        <p:txBody>
          <a:bodyPr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ts val="200"/>
              </a:spcBef>
              <a:spcAft>
                <a:spcPts val="0"/>
              </a:spcAft>
              <a:defRPr/>
            </a:pPr>
            <a:r>
              <a:rPr lang="en-US" sz="800" dirty="0" smtClean="0">
                <a:solidFill>
                  <a:schemeClr val="tx1"/>
                </a:solidFill>
                <a:effectLst>
                  <a:outerShdw blurRad="38100" dist="38100" dir="2700000" algn="tl">
                    <a:srgbClr val="000000">
                      <a:alpha val="43137"/>
                    </a:srgbClr>
                  </a:outerShdw>
                </a:effectLst>
              </a:rPr>
              <a:t>PowerPoint Presentation prepared by Charlie Cook, The University of West Alabama</a:t>
            </a:r>
          </a:p>
          <a:p>
            <a:pPr eaLnBrk="1" hangingPunct="1">
              <a:spcBef>
                <a:spcPts val="200"/>
              </a:spcBef>
              <a:spcAft>
                <a:spcPts val="0"/>
              </a:spcAft>
              <a:defRPr/>
            </a:pPr>
            <a:r>
              <a:rPr lang="en-US" sz="800" dirty="0" smtClean="0">
                <a:solidFill>
                  <a:schemeClr val="tx1"/>
                </a:solidFill>
                <a:effectLst>
                  <a:outerShdw blurRad="38100" dist="38100" dir="2700000" algn="tl">
                    <a:srgbClr val="000000">
                      <a:alpha val="43137"/>
                    </a:srgbClr>
                  </a:outerShdw>
                </a:effectLst>
              </a:rPr>
              <a:t>© 2013 Cengage Learning. All Rights Reserved. May not be copied, scanned, or duplicated, in whole or in part, except for use as permitted in a license distributed with a certain product or service or otherwise on a password-protected website for classroom use.</a:t>
            </a:r>
          </a:p>
        </p:txBody>
      </p:sp>
      <p:sp>
        <p:nvSpPr>
          <p:cNvPr id="6" name="Rectangle 5"/>
          <p:cNvSpPr/>
          <p:nvPr userDrawn="1"/>
        </p:nvSpPr>
        <p:spPr>
          <a:xfrm>
            <a:off x="5303512" y="411513"/>
            <a:ext cx="3291804" cy="646331"/>
          </a:xfrm>
          <a:prstGeom prst="rect">
            <a:avLst/>
          </a:prstGeom>
          <a:effectLst>
            <a:outerShdw blurRad="38100" dist="25400" dir="2700000" algn="tl" rotWithShape="0">
              <a:prstClr val="black">
                <a:alpha val="80000"/>
              </a:prstClr>
            </a:outerShdw>
          </a:effectLst>
        </p:spPr>
        <p:txBody>
          <a:bodyPr wrap="square">
            <a:spAutoFit/>
          </a:bodyPr>
          <a:lstStyle/>
          <a:p>
            <a:pPr algn="ctr"/>
            <a:r>
              <a:rPr lang="en-US" sz="3600" b="1" dirty="0" smtClean="0">
                <a:solidFill>
                  <a:schemeClr val="bg1"/>
                </a:solidFill>
                <a:effectLst>
                  <a:outerShdw blurRad="38100" dist="38100" dir="2700000" algn="tl">
                    <a:srgbClr val="000000">
                      <a:alpha val="43137"/>
                    </a:srgbClr>
                  </a:outerShdw>
                </a:effectLst>
              </a:rPr>
              <a:t>Chapter 2</a:t>
            </a:r>
            <a:endParaRPr lang="en-US" sz="3600" b="1" dirty="0">
              <a:solidFill>
                <a:schemeClr val="bg1"/>
              </a:solidFill>
              <a:effectLst>
                <a:outerShdw blurRad="38100" dist="38100" dir="2700000" algn="tl">
                  <a:srgbClr val="000000">
                    <a:alpha val="43137"/>
                  </a:srgbClr>
                </a:outerShdw>
              </a:effectLst>
            </a:endParaRPr>
          </a:p>
        </p:txBody>
      </p:sp>
      <p:sp>
        <p:nvSpPr>
          <p:cNvPr id="5" name="Rectangle 4"/>
          <p:cNvSpPr/>
          <p:nvPr userDrawn="1"/>
        </p:nvSpPr>
        <p:spPr>
          <a:xfrm>
            <a:off x="5669268" y="5806414"/>
            <a:ext cx="2835240" cy="253916"/>
          </a:xfrm>
          <a:prstGeom prst="rect">
            <a:avLst/>
          </a:prstGeom>
          <a:solidFill>
            <a:schemeClr val="bg1"/>
          </a:solidFill>
          <a:effectLst/>
        </p:spPr>
        <p:txBody>
          <a:bodyPr wrap="square">
            <a:spAutoFit/>
          </a:bodyPr>
          <a:lstStyle/>
          <a:p>
            <a:pPr algn="ctr"/>
            <a:r>
              <a:rPr lang="en-US" sz="1050" b="1" dirty="0" smtClean="0">
                <a:solidFill>
                  <a:srgbClr val="0070C0"/>
                </a:solidFill>
                <a:effectLst>
                  <a:outerShdw blurRad="38100" dist="38100" dir="2700000" algn="tl">
                    <a:srgbClr val="000000">
                      <a:alpha val="43137"/>
                    </a:srgbClr>
                  </a:outerShdw>
                </a:effectLst>
              </a:rPr>
              <a:t>PART</a:t>
            </a:r>
            <a:r>
              <a:rPr lang="en-US" sz="1050" b="1" baseline="0" dirty="0" smtClean="0">
                <a:solidFill>
                  <a:srgbClr val="0070C0"/>
                </a:solidFill>
                <a:effectLst>
                  <a:outerShdw blurRad="38100" dist="38100" dir="2700000" algn="tl">
                    <a:srgbClr val="000000">
                      <a:alpha val="43137"/>
                    </a:srgbClr>
                  </a:outerShdw>
                </a:effectLst>
              </a:rPr>
              <a:t> ONE   </a:t>
            </a:r>
            <a:r>
              <a:rPr lang="en-US" sz="1050" b="1" dirty="0" smtClean="0">
                <a:solidFill>
                  <a:srgbClr val="0070C0"/>
                </a:solidFill>
                <a:effectLst>
                  <a:outerShdw blurRad="38100" dist="38100" dir="2700000" algn="tl">
                    <a:srgbClr val="000000">
                      <a:alpha val="43137"/>
                    </a:srgbClr>
                  </a:outerShdw>
                </a:effectLst>
              </a:rPr>
              <a:t>INDIVIDUALS AS LEADERS</a:t>
            </a:r>
            <a:endParaRPr lang="en-US" sz="1050" b="1" dirty="0">
              <a:solidFill>
                <a:srgbClr val="0070C0"/>
              </a:solidFill>
              <a:effectLst>
                <a:outerShdw blurRad="38100" dist="38100" dir="2700000" algn="tl">
                  <a:srgbClr val="000000">
                    <a:alpha val="43137"/>
                  </a:srgbClr>
                </a:outerShdw>
              </a:effectLst>
            </a:endParaRPr>
          </a:p>
        </p:txBody>
      </p:sp>
      <p:sp>
        <p:nvSpPr>
          <p:cNvPr id="7" name="Rectangle 6"/>
          <p:cNvSpPr/>
          <p:nvPr userDrawn="1"/>
        </p:nvSpPr>
        <p:spPr bwMode="auto">
          <a:xfrm>
            <a:off x="0" y="0"/>
            <a:ext cx="4937756" cy="6172170"/>
          </a:xfrm>
          <a:prstGeom prst="rect">
            <a:avLst/>
          </a:prstGeom>
          <a:solidFill>
            <a:srgbClr val="006699"/>
          </a:solidFill>
          <a:ln w="57150">
            <a:solidFill>
              <a:srgbClr val="0099CC"/>
            </a:solidFill>
          </a:ln>
          <a:effectLst/>
          <a:extLst>
            <a:ext uri="{909E8E84-426E-40DD-AFC4-6F175D3DCCD1}">
              <a14:hiddenFill xmlns:lc="http://schemas.openxmlformats.org/drawingml/2006/lockedCanvas" xmlns:a14="http://schemas.microsoft.com/office/drawing/2010/main" xmlns="">
                <a:solidFill>
                  <a:schemeClr val="accent1"/>
                </a:solidFill>
              </a14:hiddenFill>
            </a:ext>
            <a:ext uri="{91240B29-F687-4F45-9708-019B960494DF}">
              <a14:hiddenLine xmlns:lc="http://schemas.openxmlformats.org/drawingml/2006/lockedCanvas"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lc="http://schemas.openxmlformats.org/drawingml/2006/lockedCanva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000" kern="1200">
                <a:solidFill>
                  <a:schemeClr val="tx1"/>
                </a:solidFill>
                <a:latin typeface="Arial" charset="0"/>
                <a:ea typeface="+mn-ea"/>
                <a:cs typeface="+mn-cs"/>
              </a:defRPr>
            </a:lvl1pPr>
            <a:lvl2pPr marL="457200" algn="l" rtl="0" fontAlgn="base">
              <a:spcBef>
                <a:spcPct val="0"/>
              </a:spcBef>
              <a:spcAft>
                <a:spcPct val="0"/>
              </a:spcAft>
              <a:defRPr sz="1000" kern="1200">
                <a:solidFill>
                  <a:schemeClr val="tx1"/>
                </a:solidFill>
                <a:latin typeface="Arial" charset="0"/>
                <a:ea typeface="+mn-ea"/>
                <a:cs typeface="+mn-cs"/>
              </a:defRPr>
            </a:lvl2pPr>
            <a:lvl3pPr marL="914400" algn="l" rtl="0" fontAlgn="base">
              <a:spcBef>
                <a:spcPct val="0"/>
              </a:spcBef>
              <a:spcAft>
                <a:spcPct val="0"/>
              </a:spcAft>
              <a:defRPr sz="1000" kern="1200">
                <a:solidFill>
                  <a:schemeClr val="tx1"/>
                </a:solidFill>
                <a:latin typeface="Arial" charset="0"/>
                <a:ea typeface="+mn-ea"/>
                <a:cs typeface="+mn-cs"/>
              </a:defRPr>
            </a:lvl3pPr>
            <a:lvl4pPr marL="1371600" algn="l" rtl="0" fontAlgn="base">
              <a:spcBef>
                <a:spcPct val="0"/>
              </a:spcBef>
              <a:spcAft>
                <a:spcPct val="0"/>
              </a:spcAft>
              <a:defRPr sz="1000" kern="1200">
                <a:solidFill>
                  <a:schemeClr val="tx1"/>
                </a:solidFill>
                <a:latin typeface="Arial" charset="0"/>
                <a:ea typeface="+mn-ea"/>
                <a:cs typeface="+mn-cs"/>
              </a:defRPr>
            </a:lvl4pPr>
            <a:lvl5pPr marL="1828800" algn="l" rtl="0" fontAlgn="base">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charset="0"/>
            </a:endParaRPr>
          </a:p>
        </p:txBody>
      </p:sp>
      <p:sp>
        <p:nvSpPr>
          <p:cNvPr id="8" name="TextBox 7"/>
          <p:cNvSpPr txBox="1"/>
          <p:nvPr userDrawn="1"/>
        </p:nvSpPr>
        <p:spPr>
          <a:xfrm>
            <a:off x="457245" y="1691659"/>
            <a:ext cx="5120583" cy="1908215"/>
          </a:xfrm>
          <a:prstGeom prst="rect">
            <a:avLst/>
          </a:prstGeom>
          <a:noFill/>
        </p:spPr>
        <p:txBody>
          <a:bodyPr wrap="square" rtlCol="0">
            <a:spAutoFit/>
          </a:bodyPr>
          <a:lstStyle>
            <a:defPPr>
              <a:defRPr lang="en-US"/>
            </a:defPPr>
            <a:lvl1pPr algn="l" rtl="0" fontAlgn="base">
              <a:spcBef>
                <a:spcPct val="0"/>
              </a:spcBef>
              <a:spcAft>
                <a:spcPct val="0"/>
              </a:spcAft>
              <a:defRPr sz="1000" kern="1200">
                <a:solidFill>
                  <a:schemeClr val="tx1"/>
                </a:solidFill>
                <a:latin typeface="Arial" charset="0"/>
                <a:ea typeface="+mn-ea"/>
                <a:cs typeface="+mn-cs"/>
              </a:defRPr>
            </a:lvl1pPr>
            <a:lvl2pPr marL="457200" algn="l" rtl="0" fontAlgn="base">
              <a:spcBef>
                <a:spcPct val="0"/>
              </a:spcBef>
              <a:spcAft>
                <a:spcPct val="0"/>
              </a:spcAft>
              <a:defRPr sz="1000" kern="1200">
                <a:solidFill>
                  <a:schemeClr val="tx1"/>
                </a:solidFill>
                <a:latin typeface="Arial" charset="0"/>
                <a:ea typeface="+mn-ea"/>
                <a:cs typeface="+mn-cs"/>
              </a:defRPr>
            </a:lvl2pPr>
            <a:lvl3pPr marL="914400" algn="l" rtl="0" fontAlgn="base">
              <a:spcBef>
                <a:spcPct val="0"/>
              </a:spcBef>
              <a:spcAft>
                <a:spcPct val="0"/>
              </a:spcAft>
              <a:defRPr sz="1000" kern="1200">
                <a:solidFill>
                  <a:schemeClr val="tx1"/>
                </a:solidFill>
                <a:latin typeface="Arial" charset="0"/>
                <a:ea typeface="+mn-ea"/>
                <a:cs typeface="+mn-cs"/>
              </a:defRPr>
            </a:lvl3pPr>
            <a:lvl4pPr marL="1371600" algn="l" rtl="0" fontAlgn="base">
              <a:spcBef>
                <a:spcPct val="0"/>
              </a:spcBef>
              <a:spcAft>
                <a:spcPct val="0"/>
              </a:spcAft>
              <a:defRPr sz="1000" kern="1200">
                <a:solidFill>
                  <a:schemeClr val="tx1"/>
                </a:solidFill>
                <a:latin typeface="Arial" charset="0"/>
                <a:ea typeface="+mn-ea"/>
                <a:cs typeface="+mn-cs"/>
              </a:defRPr>
            </a:lvl4pPr>
            <a:lvl5pPr marL="1828800" algn="l" rtl="0" fontAlgn="base">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r>
              <a:rPr lang="en-US" sz="5400" dirty="0" smtClean="0">
                <a:solidFill>
                  <a:schemeClr val="bg1"/>
                </a:solidFill>
                <a:latin typeface="Bookman Old Style" pitchFamily="18" charset="0"/>
                <a:cs typeface="Times New Roman" pitchFamily="18" charset="0"/>
              </a:rPr>
              <a:t>Effective Leadership</a:t>
            </a:r>
          </a:p>
          <a:p>
            <a:endParaRPr lang="en-US" dirty="0">
              <a:latin typeface="Bookman Old Style" pitchFamily="18" charset="0"/>
            </a:endParaRPr>
          </a:p>
        </p:txBody>
      </p:sp>
      <p:sp>
        <p:nvSpPr>
          <p:cNvPr id="9" name="TextBox 8"/>
          <p:cNvSpPr txBox="1"/>
          <p:nvPr userDrawn="1"/>
        </p:nvSpPr>
        <p:spPr>
          <a:xfrm>
            <a:off x="2286025" y="5257780"/>
            <a:ext cx="2560292" cy="707886"/>
          </a:xfrm>
          <a:prstGeom prst="rect">
            <a:avLst/>
          </a:prstGeom>
          <a:noFill/>
        </p:spPr>
        <p:txBody>
          <a:bodyPr wrap="square" rtlCol="0">
            <a:spAutoFit/>
          </a:bodyPr>
          <a:lstStyle>
            <a:defPPr>
              <a:defRPr lang="en-US"/>
            </a:defPPr>
            <a:lvl1pPr algn="l" rtl="0" fontAlgn="base">
              <a:spcBef>
                <a:spcPct val="0"/>
              </a:spcBef>
              <a:spcAft>
                <a:spcPct val="0"/>
              </a:spcAft>
              <a:defRPr sz="1000" kern="1200">
                <a:solidFill>
                  <a:schemeClr val="tx1"/>
                </a:solidFill>
                <a:latin typeface="Arial" charset="0"/>
                <a:ea typeface="+mn-ea"/>
                <a:cs typeface="+mn-cs"/>
              </a:defRPr>
            </a:lvl1pPr>
            <a:lvl2pPr marL="457200" algn="l" rtl="0" fontAlgn="base">
              <a:spcBef>
                <a:spcPct val="0"/>
              </a:spcBef>
              <a:spcAft>
                <a:spcPct val="0"/>
              </a:spcAft>
              <a:defRPr sz="1000" kern="1200">
                <a:solidFill>
                  <a:schemeClr val="tx1"/>
                </a:solidFill>
                <a:latin typeface="Arial" charset="0"/>
                <a:ea typeface="+mn-ea"/>
                <a:cs typeface="+mn-cs"/>
              </a:defRPr>
            </a:lvl2pPr>
            <a:lvl3pPr marL="914400" algn="l" rtl="0" fontAlgn="base">
              <a:spcBef>
                <a:spcPct val="0"/>
              </a:spcBef>
              <a:spcAft>
                <a:spcPct val="0"/>
              </a:spcAft>
              <a:defRPr sz="1000" kern="1200">
                <a:solidFill>
                  <a:schemeClr val="tx1"/>
                </a:solidFill>
                <a:latin typeface="Arial" charset="0"/>
                <a:ea typeface="+mn-ea"/>
                <a:cs typeface="+mn-cs"/>
              </a:defRPr>
            </a:lvl3pPr>
            <a:lvl4pPr marL="1371600" algn="l" rtl="0" fontAlgn="base">
              <a:spcBef>
                <a:spcPct val="0"/>
              </a:spcBef>
              <a:spcAft>
                <a:spcPct val="0"/>
              </a:spcAft>
              <a:defRPr sz="1000" kern="1200">
                <a:solidFill>
                  <a:schemeClr val="tx1"/>
                </a:solidFill>
                <a:latin typeface="Arial" charset="0"/>
                <a:ea typeface="+mn-ea"/>
                <a:cs typeface="+mn-cs"/>
              </a:defRPr>
            </a:lvl4pPr>
            <a:lvl5pPr marL="1828800" algn="l" rtl="0" fontAlgn="base">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algn="r"/>
            <a:r>
              <a:rPr lang="en-US" sz="2000" dirty="0" smtClean="0">
                <a:solidFill>
                  <a:schemeClr val="bg1"/>
                </a:solidFill>
              </a:rPr>
              <a:t>Christopher F. </a:t>
            </a:r>
            <a:r>
              <a:rPr lang="en-US" sz="2000" dirty="0" err="1" smtClean="0">
                <a:solidFill>
                  <a:schemeClr val="bg1"/>
                </a:solidFill>
              </a:rPr>
              <a:t>Achua</a:t>
            </a:r>
            <a:endParaRPr lang="en-US" sz="2000" dirty="0" smtClean="0">
              <a:solidFill>
                <a:schemeClr val="bg1"/>
              </a:solidFill>
            </a:endParaRPr>
          </a:p>
          <a:p>
            <a:pPr algn="r"/>
            <a:r>
              <a:rPr lang="en-US" sz="2000" dirty="0" smtClean="0">
                <a:solidFill>
                  <a:schemeClr val="bg1"/>
                </a:solidFill>
              </a:rPr>
              <a:t>Robert N. </a:t>
            </a:r>
            <a:r>
              <a:rPr lang="en-US" sz="2000" dirty="0" err="1" smtClean="0">
                <a:solidFill>
                  <a:schemeClr val="bg1"/>
                </a:solidFill>
              </a:rPr>
              <a:t>Lussier</a:t>
            </a:r>
            <a:endParaRPr lang="en-US" sz="2000" dirty="0">
              <a:solidFill>
                <a:schemeClr val="bg1"/>
              </a:solidFill>
            </a:endParaRPr>
          </a:p>
        </p:txBody>
      </p:sp>
      <p:sp>
        <p:nvSpPr>
          <p:cNvPr id="10" name="TextBox 9"/>
          <p:cNvSpPr txBox="1"/>
          <p:nvPr userDrawn="1"/>
        </p:nvSpPr>
        <p:spPr>
          <a:xfrm>
            <a:off x="4069085" y="3228945"/>
            <a:ext cx="1005829" cy="400110"/>
          </a:xfrm>
          <a:prstGeom prst="rect">
            <a:avLst/>
          </a:prstGeom>
          <a:noFill/>
        </p:spPr>
        <p:txBody>
          <a:bodyPr wrap="square" rtlCol="0">
            <a:spAutoFit/>
          </a:bodyPr>
          <a:lstStyle>
            <a:defPPr>
              <a:defRPr lang="en-US"/>
            </a:defPPr>
            <a:lvl1pPr algn="l" rtl="0" fontAlgn="base">
              <a:spcBef>
                <a:spcPct val="0"/>
              </a:spcBef>
              <a:spcAft>
                <a:spcPct val="0"/>
              </a:spcAft>
              <a:defRPr sz="1000" kern="1200">
                <a:solidFill>
                  <a:schemeClr val="tx1"/>
                </a:solidFill>
                <a:latin typeface="Arial" charset="0"/>
                <a:ea typeface="+mn-ea"/>
                <a:cs typeface="+mn-cs"/>
              </a:defRPr>
            </a:lvl1pPr>
            <a:lvl2pPr marL="457200" algn="l" rtl="0" fontAlgn="base">
              <a:spcBef>
                <a:spcPct val="0"/>
              </a:spcBef>
              <a:spcAft>
                <a:spcPct val="0"/>
              </a:spcAft>
              <a:defRPr sz="1000" kern="1200">
                <a:solidFill>
                  <a:schemeClr val="tx1"/>
                </a:solidFill>
                <a:latin typeface="Arial" charset="0"/>
                <a:ea typeface="+mn-ea"/>
                <a:cs typeface="+mn-cs"/>
              </a:defRPr>
            </a:lvl2pPr>
            <a:lvl3pPr marL="914400" algn="l" rtl="0" fontAlgn="base">
              <a:spcBef>
                <a:spcPct val="0"/>
              </a:spcBef>
              <a:spcAft>
                <a:spcPct val="0"/>
              </a:spcAft>
              <a:defRPr sz="1000" kern="1200">
                <a:solidFill>
                  <a:schemeClr val="tx1"/>
                </a:solidFill>
                <a:latin typeface="Arial" charset="0"/>
                <a:ea typeface="+mn-ea"/>
                <a:cs typeface="+mn-cs"/>
              </a:defRPr>
            </a:lvl3pPr>
            <a:lvl4pPr marL="1371600" algn="l" rtl="0" fontAlgn="base">
              <a:spcBef>
                <a:spcPct val="0"/>
              </a:spcBef>
              <a:spcAft>
                <a:spcPct val="0"/>
              </a:spcAft>
              <a:defRPr sz="1000" kern="1200">
                <a:solidFill>
                  <a:schemeClr val="tx1"/>
                </a:solidFill>
                <a:latin typeface="Arial" charset="0"/>
                <a:ea typeface="+mn-ea"/>
                <a:cs typeface="+mn-cs"/>
              </a:defRPr>
            </a:lvl4pPr>
            <a:lvl5pPr marL="1828800" algn="l" rtl="0" fontAlgn="base">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r>
              <a:rPr lang="en-US" sz="2000" dirty="0" smtClean="0">
                <a:solidFill>
                  <a:srgbClr val="CCECFF"/>
                </a:solidFill>
              </a:rPr>
              <a:t>5e</a:t>
            </a:r>
            <a:endParaRPr lang="en-US" sz="2000" dirty="0">
              <a:solidFill>
                <a:srgbClr val="CCECFF"/>
              </a:solidFill>
            </a:endParaRPr>
          </a:p>
        </p:txBody>
      </p:sp>
    </p:spTree>
    <p:extLst>
      <p:ext uri="{BB962C8B-B14F-4D97-AF65-F5344CB8AC3E}">
        <p14:creationId xmlns:p14="http://schemas.microsoft.com/office/powerpoint/2010/main" xmlns="" val="4042017554"/>
      </p:ext>
    </p:extLst>
  </p:cSld>
  <p:clrMapOvr>
    <a:masterClrMapping/>
  </p:clrMapOvr>
  <p:transition spd="slow">
    <p:cut thruBlk="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Line Title_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50" y="3225"/>
            <a:ext cx="8871896" cy="1453899"/>
          </a:xfrm>
          <a:prstGeom prst="rect">
            <a:avLst/>
          </a:prstGeom>
        </p:spPr>
      </p:pic>
      <p:sp>
        <p:nvSpPr>
          <p:cNvPr id="8" name="Rectangle 4"/>
          <p:cNvSpPr>
            <a:spLocks noGrp="1" noChangeArrowheads="1"/>
          </p:cNvSpPr>
          <p:nvPr>
            <p:ph type="ftr" sz="quarter" idx="10"/>
          </p:nvPr>
        </p:nvSpPr>
        <p:spPr>
          <a:xfrm>
            <a:off x="274638" y="6354763"/>
            <a:ext cx="5851525" cy="366712"/>
          </a:xfrm>
          <a:ln/>
        </p:spPr>
        <p:txBody>
          <a:bodyPr/>
          <a:lstStyle>
            <a:lvl1pPr>
              <a:defRPr/>
            </a:lvl1pPr>
          </a:lstStyle>
          <a:p>
            <a:pPr>
              <a:defRPr/>
            </a:pPr>
            <a:r>
              <a:rPr lang="en-US" dirty="0" smtClean="0"/>
              <a:t>© 2013 Cengage </a:t>
            </a:r>
            <a:r>
              <a:rPr lang="en-US" dirty="0"/>
              <a:t>Learning. All Rights Reserved. May not be copied, scanned, or duplicated, in whole or in part, except for use as permitted in a license distributed with a certain product or service or otherwise on a password-protected website for classroom use.</a:t>
            </a:r>
          </a:p>
        </p:txBody>
      </p:sp>
      <p:sp>
        <p:nvSpPr>
          <p:cNvPr id="9" name="Rectangle 5"/>
          <p:cNvSpPr>
            <a:spLocks noGrp="1" noChangeArrowheads="1"/>
          </p:cNvSpPr>
          <p:nvPr>
            <p:ph type="sldNum" sz="quarter" idx="11"/>
          </p:nvPr>
        </p:nvSpPr>
        <p:spPr>
          <a:xfrm>
            <a:off x="6659563" y="6354763"/>
            <a:ext cx="2209800" cy="366712"/>
          </a:xfrm>
          <a:ln/>
        </p:spPr>
        <p:txBody>
          <a:bodyPr/>
          <a:lstStyle>
            <a:lvl1pPr>
              <a:defRPr/>
            </a:lvl1pPr>
          </a:lstStyle>
          <a:p>
            <a:pPr>
              <a:defRPr/>
            </a:pPr>
            <a:r>
              <a:rPr lang="en-US" dirty="0" smtClean="0"/>
              <a:t>2–</a:t>
            </a:r>
            <a:fld id="{038B3CA7-42C0-4034-8ECB-182B923D6494}" type="slidenum">
              <a:rPr lang="en-US" smtClean="0">
                <a:cs typeface="+mn-cs"/>
              </a:rPr>
              <a:pPr>
                <a:defRPr/>
              </a:pPr>
              <a:t>‹#›</a:t>
            </a:fld>
            <a:endParaRPr lang="en-US" dirty="0">
              <a:cs typeface="+mn-cs"/>
            </a:endParaRPr>
          </a:p>
        </p:txBody>
      </p:sp>
      <p:sp>
        <p:nvSpPr>
          <p:cNvPr id="10" name="Title 1"/>
          <p:cNvSpPr>
            <a:spLocks noGrp="1"/>
          </p:cNvSpPr>
          <p:nvPr>
            <p:ph type="title"/>
          </p:nvPr>
        </p:nvSpPr>
        <p:spPr>
          <a:xfrm>
            <a:off x="523875" y="197831"/>
            <a:ext cx="8077200" cy="579438"/>
          </a:xfrm>
          <a:noFill/>
          <a:ln>
            <a:noFill/>
          </a:ln>
          <a:effectLst>
            <a:outerShdw blurRad="38100" dist="25400" dir="2700000" algn="tl" rotWithShape="0">
              <a:prstClr val="black">
                <a:alpha val="60000"/>
              </a:prstClr>
            </a:outerShdw>
          </a:effectLst>
        </p:spPr>
        <p:txBody>
          <a:bodyPr vert="horz" wrap="square" lIns="91440" tIns="45720" rIns="91440" bIns="45720" numCol="1" anchor="t" anchorCtr="0" compatLnSpc="1">
            <a:prstTxWarp prst="textNoShape">
              <a:avLst/>
            </a:prstTxWarp>
            <a:spAutoFit/>
          </a:bodyPr>
          <a:lstStyle>
            <a:lvl1pPr>
              <a:defRPr lang="en-US" dirty="0">
                <a:solidFill>
                  <a:schemeClr val="bg1"/>
                </a:solidFill>
                <a:effectLst/>
              </a:defRPr>
            </a:lvl1pPr>
          </a:lstStyle>
          <a:p>
            <a:pPr lvl="0"/>
            <a:r>
              <a:rPr lang="en-US" dirty="0" smtClean="0"/>
              <a:t>Click to edit Master title style</a:t>
            </a:r>
            <a:endParaRPr lang="en-US" dirty="0"/>
          </a:p>
        </p:txBody>
      </p:sp>
    </p:spTree>
    <p:extLst>
      <p:ext uri="{BB962C8B-B14F-4D97-AF65-F5344CB8AC3E}">
        <p14:creationId xmlns:p14="http://schemas.microsoft.com/office/powerpoint/2010/main" xmlns="" val="2201822458"/>
      </p:ext>
    </p:extLst>
  </p:cSld>
  <p:clrMapOvr>
    <a:masterClrMapping/>
  </p:clrMapOvr>
  <p:transition spd="slow">
    <p:cut thruBlk="1"/>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2"/>
          <p:cNvSpPr>
            <a:spLocks noGrp="1"/>
          </p:cNvSpPr>
          <p:nvPr>
            <p:ph type="sldNum" sz="quarter" idx="10"/>
          </p:nvPr>
        </p:nvSpPr>
        <p:spPr/>
        <p:txBody>
          <a:bodyPr/>
          <a:lstStyle>
            <a:lvl1pPr>
              <a:defRPr/>
            </a:lvl1pPr>
          </a:lstStyle>
          <a:p>
            <a:pPr>
              <a:defRPr/>
            </a:pPr>
            <a:r>
              <a:rPr lang="en-US" dirty="0" smtClean="0"/>
              <a:t>2–</a:t>
            </a:r>
            <a:fld id="{3C4B1678-29E9-406B-8611-C10563271ED9}" type="slidenum">
              <a:rPr lang="en-US" smtClean="0"/>
              <a:pPr>
                <a:defRPr/>
              </a:pPr>
              <a:t>‹#›</a:t>
            </a:fld>
            <a:endParaRPr lang="en-US" dirty="0"/>
          </a:p>
        </p:txBody>
      </p:sp>
      <p:sp>
        <p:nvSpPr>
          <p:cNvPr id="3" name="Rectangle 4"/>
          <p:cNvSpPr>
            <a:spLocks noGrp="1" noChangeArrowheads="1"/>
          </p:cNvSpPr>
          <p:nvPr>
            <p:ph type="ftr" sz="quarter" idx="11"/>
          </p:nvPr>
        </p:nvSpPr>
        <p:spPr/>
        <p:txBody>
          <a:bodyPr/>
          <a:lstStyle>
            <a:lvl1pPr>
              <a:defRPr sz="700" b="1"/>
            </a:lvl1pPr>
          </a:lstStyle>
          <a:p>
            <a:pPr>
              <a:defRPr/>
            </a:pPr>
            <a:r>
              <a:rPr lang="en-US" dirty="0" smtClean="0"/>
              <a:t>© 2013 Cengage </a:t>
            </a:r>
            <a:r>
              <a:rPr lang="en-US" dirty="0"/>
              <a:t>Learning.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xmlns="" val="1502976001"/>
      </p:ext>
    </p:extLst>
  </p:cSld>
  <p:clrMapOvr>
    <a:masterClrMapping/>
  </p:clrMapOvr>
  <p:transition spd="slow">
    <p:cut thruBlk="1"/>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LrnObj_1">
    <p:spTree>
      <p:nvGrpSpPr>
        <p:cNvPr id="1" name=""/>
        <p:cNvGrpSpPr/>
        <p:nvPr/>
      </p:nvGrpSpPr>
      <p:grpSpPr>
        <a:xfrm>
          <a:off x="0" y="0"/>
          <a:ext cx="0" cy="0"/>
          <a:chOff x="0" y="0"/>
          <a:chExt cx="0" cy="0"/>
        </a:xfrm>
      </p:grpSpPr>
      <p:sp>
        <p:nvSpPr>
          <p:cNvPr id="3" name="Rectangle 2"/>
          <p:cNvSpPr/>
          <p:nvPr userDrawn="1"/>
        </p:nvSpPr>
        <p:spPr bwMode="auto">
          <a:xfrm>
            <a:off x="0" y="836083"/>
            <a:ext cx="9144000" cy="6021917"/>
          </a:xfrm>
          <a:prstGeom prst="rect">
            <a:avLst/>
          </a:prstGeom>
          <a:solidFill>
            <a:srgbClr val="0099CC"/>
          </a:solidFill>
          <a:ln w="9525" cap="flat" cmpd="sng" algn="ctr">
            <a:no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lvl="0" indent="0" defTabSz="914400" eaLnBrk="1" latinLnBrk="0" hangingPunct="1">
              <a:lnSpc>
                <a:spcPct val="100000"/>
              </a:lnSpc>
              <a:buClrTx/>
              <a:buSzTx/>
              <a:buFontTx/>
              <a:buNone/>
              <a:tabLst/>
            </a:pPr>
            <a:endParaRPr kumimoji="0" lang="en-US" b="0" i="0" u="none" strike="noStrike" cap="none" normalizeH="0" baseline="0" dirty="0" smtClean="0">
              <a:ln>
                <a:noFill/>
              </a:ln>
              <a:effectLst/>
            </a:endParaRPr>
          </a:p>
        </p:txBody>
      </p:sp>
      <p:sp>
        <p:nvSpPr>
          <p:cNvPr id="2" name="Rectangle 1"/>
          <p:cNvSpPr/>
          <p:nvPr userDrawn="1"/>
        </p:nvSpPr>
        <p:spPr bwMode="auto">
          <a:xfrm>
            <a:off x="0" y="-1"/>
            <a:ext cx="9144000" cy="777269"/>
          </a:xfrm>
          <a:prstGeom prst="rect">
            <a:avLst/>
          </a:prstGeom>
          <a:solidFill>
            <a:schemeClr val="tx1"/>
          </a:solidFill>
          <a:ln>
            <a:noFill/>
          </a:ln>
          <a:effectLs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ndParaRPr>
          </a:p>
        </p:txBody>
      </p:sp>
      <p:sp>
        <p:nvSpPr>
          <p:cNvPr id="5" name="Content Placeholder 2"/>
          <p:cNvSpPr>
            <a:spLocks noGrp="1"/>
          </p:cNvSpPr>
          <p:nvPr>
            <p:ph idx="1"/>
          </p:nvPr>
        </p:nvSpPr>
        <p:spPr>
          <a:xfrm>
            <a:off x="274367" y="1600220"/>
            <a:ext cx="8595266" cy="4754542"/>
          </a:xfrm>
          <a:effectLst/>
        </p:spPr>
        <p:txBody>
          <a:bodyPr/>
          <a:lstStyle>
            <a:lvl1pPr marL="514350" indent="-514350">
              <a:buClr>
                <a:schemeClr val="accent6">
                  <a:lumMod val="60000"/>
                  <a:lumOff val="40000"/>
                </a:schemeClr>
              </a:buClr>
              <a:buFont typeface="+mj-lt"/>
              <a:buAutoNum type="arabicPeriod"/>
              <a:defRPr sz="2400">
                <a:solidFill>
                  <a:schemeClr val="bg1"/>
                </a:solidFill>
                <a:effectLst>
                  <a:outerShdw blurRad="38100" dist="38100" dir="2700000" algn="tl">
                    <a:srgbClr val="000000">
                      <a:alpha val="43137"/>
                    </a:srgbClr>
                  </a:outerShdw>
                </a:effectLst>
              </a:defRPr>
            </a:lvl1pPr>
            <a:lvl2pPr marL="798512" indent="-457200">
              <a:buFont typeface="+mj-lt"/>
              <a:buAutoNum type="arabicPeriod"/>
              <a:defRPr>
                <a:solidFill>
                  <a:schemeClr val="bg1"/>
                </a:solidFill>
                <a:effectLst/>
              </a:defRPr>
            </a:lvl2pPr>
            <a:lvl3pPr marL="1196975" indent="-457200">
              <a:buFont typeface="+mj-lt"/>
              <a:buAutoNum type="arabicPeriod"/>
              <a:defRPr>
                <a:solidFill>
                  <a:schemeClr val="bg1"/>
                </a:solidFill>
                <a:effectLst/>
              </a:defRPr>
            </a:lvl3pPr>
            <a:lvl4pPr marL="1546225" indent="-457200">
              <a:buFont typeface="+mj-lt"/>
              <a:buAutoNum type="arabicPeriod"/>
              <a:defRPr>
                <a:solidFill>
                  <a:schemeClr val="bg1"/>
                </a:solidFill>
                <a:effectLst/>
              </a:defRPr>
            </a:lvl4pPr>
          </a:lstStyle>
          <a:p>
            <a:pPr lvl="0"/>
            <a:r>
              <a:rPr lang="en-US" dirty="0" smtClean="0"/>
              <a:t>Click to edit Master text styles</a:t>
            </a:r>
          </a:p>
        </p:txBody>
      </p:sp>
      <p:sp>
        <p:nvSpPr>
          <p:cNvPr id="6" name="Slide Number Placeholder 2"/>
          <p:cNvSpPr>
            <a:spLocks noGrp="1"/>
          </p:cNvSpPr>
          <p:nvPr>
            <p:ph type="sldNum" sz="quarter" idx="10"/>
          </p:nvPr>
        </p:nvSpPr>
        <p:spPr>
          <a:effectLst>
            <a:outerShdw dist="12700" dir="2700000" algn="tl" rotWithShape="0">
              <a:prstClr val="black"/>
            </a:outerShdw>
          </a:effectLst>
        </p:spPr>
        <p:txBody>
          <a:bodyPr/>
          <a:lstStyle>
            <a:lvl1pPr>
              <a:defRPr>
                <a:solidFill>
                  <a:schemeClr val="bg1"/>
                </a:solidFill>
                <a:effectLst>
                  <a:outerShdw blurRad="38100" dist="38100" dir="2700000" algn="tl">
                    <a:srgbClr val="000000">
                      <a:alpha val="43137"/>
                    </a:srgbClr>
                  </a:outerShdw>
                </a:effectLst>
              </a:defRPr>
            </a:lvl1pPr>
          </a:lstStyle>
          <a:p>
            <a:pPr>
              <a:defRPr/>
            </a:pPr>
            <a:r>
              <a:rPr lang="en-US" dirty="0" smtClean="0"/>
              <a:t>2–</a:t>
            </a:r>
            <a:fld id="{E617E61D-7BA2-403D-835E-84405F55A6AA}" type="slidenum">
              <a:rPr lang="en-US" smtClean="0"/>
              <a:pPr>
                <a:defRPr/>
              </a:pPr>
              <a:t>‹#›</a:t>
            </a:fld>
            <a:endParaRPr lang="en-US" dirty="0"/>
          </a:p>
        </p:txBody>
      </p:sp>
      <p:sp>
        <p:nvSpPr>
          <p:cNvPr id="7" name="Rectangle 4"/>
          <p:cNvSpPr>
            <a:spLocks noGrp="1" noChangeArrowheads="1"/>
          </p:cNvSpPr>
          <p:nvPr>
            <p:ph type="ftr" sz="quarter" idx="11"/>
          </p:nvPr>
        </p:nvSpPr>
        <p:spPr>
          <a:effectLst>
            <a:outerShdw blurRad="12700" dist="12700" dir="2700000" algn="tl" rotWithShape="0">
              <a:prstClr val="black"/>
            </a:outerShdw>
          </a:effectLst>
        </p:spPr>
        <p:txBody>
          <a:bodyPr/>
          <a:lstStyle>
            <a:lvl1pPr>
              <a:defRPr sz="700" b="1">
                <a:solidFill>
                  <a:schemeClr val="bg1"/>
                </a:solidFill>
                <a:effectLst/>
              </a:defRPr>
            </a:lvl1p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50" y="14510"/>
            <a:ext cx="4724010" cy="859465"/>
          </a:xfrm>
          <a:prstGeom prst="rect">
            <a:avLst/>
          </a:prstGeom>
        </p:spPr>
      </p:pic>
      <p:pic>
        <p:nvPicPr>
          <p:cNvPr id="12" name="Picture 11"/>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0" y="847069"/>
            <a:ext cx="9144000" cy="914391"/>
          </a:xfrm>
          <a:prstGeom prst="rect">
            <a:avLst/>
          </a:prstGeom>
        </p:spPr>
      </p:pic>
    </p:spTree>
    <p:extLst>
      <p:ext uri="{BB962C8B-B14F-4D97-AF65-F5344CB8AC3E}">
        <p14:creationId xmlns:p14="http://schemas.microsoft.com/office/powerpoint/2010/main" xmlns="" val="4074319085"/>
      </p:ext>
    </p:extLst>
  </p:cSld>
  <p:clrMapOvr>
    <a:masterClrMapping/>
  </p:clrMapOvr>
  <p:transition spd="slow">
    <p:cut thruBlk="1"/>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LrnObj_1">
    <p:spTree>
      <p:nvGrpSpPr>
        <p:cNvPr id="1" name=""/>
        <p:cNvGrpSpPr/>
        <p:nvPr/>
      </p:nvGrpSpPr>
      <p:grpSpPr>
        <a:xfrm>
          <a:off x="0" y="0"/>
          <a:ext cx="0" cy="0"/>
          <a:chOff x="0" y="0"/>
          <a:chExt cx="0" cy="0"/>
        </a:xfrm>
      </p:grpSpPr>
      <p:sp>
        <p:nvSpPr>
          <p:cNvPr id="3" name="Rectangle 2"/>
          <p:cNvSpPr/>
          <p:nvPr userDrawn="1"/>
        </p:nvSpPr>
        <p:spPr bwMode="auto">
          <a:xfrm>
            <a:off x="0" y="836083"/>
            <a:ext cx="9144000" cy="6021917"/>
          </a:xfrm>
          <a:prstGeom prst="rect">
            <a:avLst/>
          </a:prstGeom>
          <a:solidFill>
            <a:srgbClr val="0099CC"/>
          </a:solidFill>
          <a:ln w="9525" cap="flat" cmpd="sng" algn="ctr">
            <a:no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ndParaRPr>
          </a:p>
        </p:txBody>
      </p:sp>
      <p:sp>
        <p:nvSpPr>
          <p:cNvPr id="2" name="Rectangle 1"/>
          <p:cNvSpPr/>
          <p:nvPr userDrawn="1"/>
        </p:nvSpPr>
        <p:spPr bwMode="auto">
          <a:xfrm>
            <a:off x="0" y="-1"/>
            <a:ext cx="9144000" cy="777269"/>
          </a:xfrm>
          <a:prstGeom prst="rect">
            <a:avLst/>
          </a:prstGeom>
          <a:solidFill>
            <a:schemeClr val="tx1"/>
          </a:solidFill>
          <a:ln>
            <a:noFill/>
          </a:ln>
          <a:effectLs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ndParaRPr>
          </a:p>
        </p:txBody>
      </p:sp>
      <p:sp>
        <p:nvSpPr>
          <p:cNvPr id="5" name="Content Placeholder 2"/>
          <p:cNvSpPr>
            <a:spLocks noGrp="1"/>
          </p:cNvSpPr>
          <p:nvPr>
            <p:ph idx="1"/>
          </p:nvPr>
        </p:nvSpPr>
        <p:spPr>
          <a:xfrm>
            <a:off x="274367" y="1600220"/>
            <a:ext cx="8595266" cy="4754542"/>
          </a:xfrm>
          <a:effectLst/>
        </p:spPr>
        <p:txBody>
          <a:bodyPr/>
          <a:lstStyle>
            <a:lvl1pPr marL="514350" indent="-514350">
              <a:buClr>
                <a:schemeClr val="accent6">
                  <a:lumMod val="60000"/>
                  <a:lumOff val="40000"/>
                </a:schemeClr>
              </a:buClr>
              <a:buFont typeface="+mj-lt"/>
              <a:buAutoNum type="arabicPeriod"/>
              <a:defRPr sz="2400">
                <a:solidFill>
                  <a:schemeClr val="bg1"/>
                </a:solidFill>
                <a:effectLst>
                  <a:outerShdw blurRad="38100" dist="38100" dir="2700000" algn="tl">
                    <a:srgbClr val="000000">
                      <a:alpha val="43137"/>
                    </a:srgbClr>
                  </a:outerShdw>
                </a:effectLst>
              </a:defRPr>
            </a:lvl1pPr>
            <a:lvl2pPr marL="798512" indent="-457200">
              <a:buFont typeface="+mj-lt"/>
              <a:buAutoNum type="arabicPeriod"/>
              <a:defRPr>
                <a:solidFill>
                  <a:schemeClr val="bg1"/>
                </a:solidFill>
                <a:effectLst/>
              </a:defRPr>
            </a:lvl2pPr>
            <a:lvl3pPr marL="1196975" indent="-457200">
              <a:buFont typeface="+mj-lt"/>
              <a:buAutoNum type="arabicPeriod"/>
              <a:defRPr>
                <a:solidFill>
                  <a:schemeClr val="bg1"/>
                </a:solidFill>
                <a:effectLst/>
              </a:defRPr>
            </a:lvl3pPr>
            <a:lvl4pPr marL="1546225" indent="-457200">
              <a:buFont typeface="+mj-lt"/>
              <a:buAutoNum type="arabicPeriod"/>
              <a:defRPr>
                <a:solidFill>
                  <a:schemeClr val="bg1"/>
                </a:solidFill>
                <a:effectLst/>
              </a:defRPr>
            </a:lvl4pPr>
          </a:lstStyle>
          <a:p>
            <a:pPr lvl="0"/>
            <a:r>
              <a:rPr lang="en-US" dirty="0" smtClean="0"/>
              <a:t>Click to edit Master text styles</a:t>
            </a:r>
          </a:p>
        </p:txBody>
      </p:sp>
      <p:sp>
        <p:nvSpPr>
          <p:cNvPr id="6" name="Slide Number Placeholder 2"/>
          <p:cNvSpPr>
            <a:spLocks noGrp="1"/>
          </p:cNvSpPr>
          <p:nvPr>
            <p:ph type="sldNum" sz="quarter" idx="10"/>
          </p:nvPr>
        </p:nvSpPr>
        <p:spPr>
          <a:effectLst>
            <a:outerShdw dist="12700" dir="2700000" algn="tl" rotWithShape="0">
              <a:prstClr val="black"/>
            </a:outerShdw>
          </a:effectLst>
        </p:spPr>
        <p:txBody>
          <a:bodyPr/>
          <a:lstStyle>
            <a:lvl1pPr>
              <a:defRPr>
                <a:solidFill>
                  <a:schemeClr val="bg1"/>
                </a:solidFill>
                <a:effectLst>
                  <a:outerShdw blurRad="38100" dist="38100" dir="2700000" algn="tl">
                    <a:srgbClr val="000000">
                      <a:alpha val="43137"/>
                    </a:srgbClr>
                  </a:outerShdw>
                </a:effectLst>
              </a:defRPr>
            </a:lvl1pPr>
          </a:lstStyle>
          <a:p>
            <a:pPr>
              <a:defRPr/>
            </a:pPr>
            <a:r>
              <a:rPr lang="en-US" dirty="0" smtClean="0"/>
              <a:t>2–</a:t>
            </a:r>
            <a:fld id="{E617E61D-7BA2-403D-835E-84405F55A6AA}" type="slidenum">
              <a:rPr lang="en-US" smtClean="0"/>
              <a:pPr>
                <a:defRPr/>
              </a:pPr>
              <a:t>‹#›</a:t>
            </a:fld>
            <a:endParaRPr lang="en-US" dirty="0"/>
          </a:p>
        </p:txBody>
      </p:sp>
      <p:sp>
        <p:nvSpPr>
          <p:cNvPr id="7" name="Rectangle 4"/>
          <p:cNvSpPr>
            <a:spLocks noGrp="1" noChangeArrowheads="1"/>
          </p:cNvSpPr>
          <p:nvPr>
            <p:ph type="ftr" sz="quarter" idx="11"/>
          </p:nvPr>
        </p:nvSpPr>
        <p:spPr>
          <a:effectLst>
            <a:outerShdw blurRad="12700" dist="12700" dir="2700000" algn="tl" rotWithShape="0">
              <a:prstClr val="black"/>
            </a:outerShdw>
          </a:effectLst>
        </p:spPr>
        <p:txBody>
          <a:bodyPr/>
          <a:lstStyle>
            <a:lvl1pPr>
              <a:defRPr sz="700" b="1">
                <a:solidFill>
                  <a:schemeClr val="bg1"/>
                </a:solidFill>
                <a:effectLst/>
              </a:defRPr>
            </a:lvl1p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847069"/>
            <a:ext cx="9144000" cy="914391"/>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50" y="9243"/>
            <a:ext cx="5924823" cy="859465"/>
          </a:xfrm>
          <a:prstGeom prst="rect">
            <a:avLst/>
          </a:prstGeom>
        </p:spPr>
      </p:pic>
    </p:spTree>
    <p:extLst>
      <p:ext uri="{BB962C8B-B14F-4D97-AF65-F5344CB8AC3E}">
        <p14:creationId xmlns:p14="http://schemas.microsoft.com/office/powerpoint/2010/main" xmlns="" val="3914041253"/>
      </p:ext>
    </p:extLst>
  </p:cSld>
  <p:clrMapOvr>
    <a:masterClrMapping/>
  </p:clrMapOvr>
  <p:transition spd="slow">
    <p:cut thruBlk="1"/>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50" y="3225"/>
            <a:ext cx="8871896" cy="1037651"/>
          </a:xfrm>
          <a:prstGeom prst="rect">
            <a:avLst/>
          </a:prstGeom>
        </p:spPr>
      </p:pic>
      <p:sp>
        <p:nvSpPr>
          <p:cNvPr id="8" name="Title 1"/>
          <p:cNvSpPr>
            <a:spLocks noGrp="1"/>
          </p:cNvSpPr>
          <p:nvPr>
            <p:ph type="title"/>
          </p:nvPr>
        </p:nvSpPr>
        <p:spPr>
          <a:xfrm>
            <a:off x="523875" y="197831"/>
            <a:ext cx="8077200" cy="579438"/>
          </a:xfrm>
          <a:noFill/>
          <a:ln>
            <a:noFill/>
          </a:ln>
          <a:effectLst>
            <a:outerShdw blurRad="38100" dist="25400" dir="2700000" algn="tl" rotWithShape="0">
              <a:prstClr val="black">
                <a:alpha val="60000"/>
              </a:prstClr>
            </a:outerShdw>
          </a:effectLst>
        </p:spPr>
        <p:txBody>
          <a:bodyPr vert="horz" wrap="square" lIns="91440" tIns="45720" rIns="91440" bIns="45720" numCol="1" anchor="t" anchorCtr="0" compatLnSpc="1">
            <a:prstTxWarp prst="textNoShape">
              <a:avLst/>
            </a:prstTxWarp>
            <a:spAutoFit/>
          </a:bodyPr>
          <a:lstStyle>
            <a:lvl1pPr>
              <a:defRPr lang="en-US" dirty="0">
                <a:solidFill>
                  <a:schemeClr val="bg1"/>
                </a:solidFill>
                <a:effectLst/>
              </a:defRPr>
            </a:lvl1pPr>
          </a:lstStyle>
          <a:p>
            <a:pPr lvl="0"/>
            <a:r>
              <a:rPr lang="en-US" dirty="0" smtClean="0"/>
              <a:t>Click to edit Master title style</a:t>
            </a:r>
            <a:endParaRPr lang="en-US" dirty="0"/>
          </a:p>
        </p:txBody>
      </p:sp>
      <p:sp>
        <p:nvSpPr>
          <p:cNvPr id="9" name="Content Placeholder 2"/>
          <p:cNvSpPr>
            <a:spLocks noGrp="1"/>
          </p:cNvSpPr>
          <p:nvPr>
            <p:ph idx="1"/>
          </p:nvPr>
        </p:nvSpPr>
        <p:spPr>
          <a:xfrm>
            <a:off x="514350" y="1234463"/>
            <a:ext cx="8102600" cy="5120299"/>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lang="en-US" dirty="0" smtClean="0"/>
            </a:lvl1pPr>
            <a:lvl2pPr>
              <a:defRPr lang="en-US" dirty="0" smtClean="0"/>
            </a:lvl2pPr>
            <a:lvl3pPr>
              <a:defRPr lang="en-US" dirty="0" smtClean="0"/>
            </a:lvl3pPr>
            <a:lvl4pPr>
              <a:defRPr lang="en-US" dirty="0"/>
            </a:lvl4pPr>
          </a:lstStyle>
          <a:p>
            <a:pPr lvl="0">
              <a:buClr>
                <a:srgbClr val="336699"/>
              </a:buClr>
            </a:pPr>
            <a:r>
              <a:rPr lang="en-US" dirty="0" smtClean="0"/>
              <a:t>Click to edit Master text styles</a:t>
            </a:r>
          </a:p>
          <a:p>
            <a:pPr lvl="1"/>
            <a:r>
              <a:rPr lang="en-US" dirty="0" smtClean="0"/>
              <a:t>Second level</a:t>
            </a:r>
          </a:p>
          <a:p>
            <a:pPr lvl="2">
              <a:buClr>
                <a:srgbClr val="C00000"/>
              </a:buClr>
            </a:pPr>
            <a:r>
              <a:rPr lang="en-US" dirty="0" smtClean="0"/>
              <a:t>Third level</a:t>
            </a:r>
          </a:p>
          <a:p>
            <a:pPr lvl="3"/>
            <a:r>
              <a:rPr lang="en-US" dirty="0" smtClean="0"/>
              <a:t>Fourth level</a:t>
            </a:r>
            <a:endParaRPr lang="en-US" dirty="0"/>
          </a:p>
        </p:txBody>
      </p:sp>
      <p:sp>
        <p:nvSpPr>
          <p:cNvPr id="10" name="Slide Number Placeholder 5"/>
          <p:cNvSpPr>
            <a:spLocks noGrp="1"/>
          </p:cNvSpPr>
          <p:nvPr>
            <p:ph type="sldNum" sz="quarter" idx="10"/>
          </p:nvPr>
        </p:nvSpPr>
        <p:spPr>
          <a:xfrm>
            <a:off x="6659563" y="6354763"/>
            <a:ext cx="2209800" cy="366712"/>
          </a:xfrm>
        </p:spPr>
        <p:txBody>
          <a:bodyPr/>
          <a:lstStyle>
            <a:lvl1pPr>
              <a:defRPr/>
            </a:lvl1pPr>
          </a:lstStyle>
          <a:p>
            <a:pPr>
              <a:defRPr/>
            </a:pPr>
            <a:r>
              <a:rPr lang="en-US" dirty="0" smtClean="0"/>
              <a:t>2–</a:t>
            </a:r>
            <a:fld id="{3A4B463A-2C18-4BB4-9F42-077004D40555}" type="slidenum">
              <a:rPr lang="en-US" smtClean="0"/>
              <a:pPr>
                <a:defRPr/>
              </a:pPr>
              <a:t>‹#›</a:t>
            </a:fld>
            <a:endParaRPr lang="en-US" dirty="0"/>
          </a:p>
        </p:txBody>
      </p:sp>
      <p:sp>
        <p:nvSpPr>
          <p:cNvPr id="11" name="Rectangle 4"/>
          <p:cNvSpPr>
            <a:spLocks noGrp="1" noChangeArrowheads="1"/>
          </p:cNvSpPr>
          <p:nvPr>
            <p:ph type="ftr" sz="quarter" idx="11"/>
          </p:nvPr>
        </p:nvSpPr>
        <p:spPr>
          <a:xfrm>
            <a:off x="274367" y="6354763"/>
            <a:ext cx="5851525" cy="366712"/>
          </a:xfrm>
        </p:spPr>
        <p:txBody>
          <a:bodyPr/>
          <a:lstStyle>
            <a:lvl1pPr>
              <a:defRPr sz="700" b="1"/>
            </a:lvl1pPr>
          </a:lstStyle>
          <a:p>
            <a:pPr>
              <a:defRPr/>
            </a:pPr>
            <a:r>
              <a:rPr lang="en-US" dirty="0" smtClean="0"/>
              <a:t>© 2013 Cengage </a:t>
            </a:r>
            <a:r>
              <a:rPr lang="en-US" dirty="0"/>
              <a:t>Learning.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xmlns="" val="2552113998"/>
      </p:ext>
    </p:extLst>
  </p:cSld>
  <p:clrMapOvr>
    <a:masterClrMapping/>
  </p:clrMapOvr>
  <p:transition spd="slow">
    <p:cut thruBlk="1"/>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line 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50" y="-3150"/>
            <a:ext cx="8871896" cy="1453899"/>
          </a:xfrm>
          <a:prstGeom prst="rect">
            <a:avLst/>
          </a:prstGeom>
        </p:spPr>
      </p:pic>
      <p:sp>
        <p:nvSpPr>
          <p:cNvPr id="8" name="Title 1"/>
          <p:cNvSpPr>
            <a:spLocks noGrp="1"/>
          </p:cNvSpPr>
          <p:nvPr>
            <p:ph type="title"/>
          </p:nvPr>
        </p:nvSpPr>
        <p:spPr>
          <a:xfrm>
            <a:off x="530855" y="143634"/>
            <a:ext cx="8077200" cy="584775"/>
          </a:xfrm>
          <a:effectLst>
            <a:outerShdw blurRad="38100" dist="25400" dir="2700000" algn="tl" rotWithShape="0">
              <a:prstClr val="black">
                <a:alpha val="60000"/>
              </a:prstClr>
            </a:outerShdw>
          </a:effectLst>
        </p:spPr>
        <p:txBody>
          <a:bodyPr/>
          <a:lstStyle>
            <a:lvl1pPr algn="ctr">
              <a:defRPr>
                <a:solidFill>
                  <a:schemeClr val="bg1"/>
                </a:solidFill>
                <a:effectLst/>
              </a:defRPr>
            </a:lvl1pPr>
          </a:lstStyle>
          <a:p>
            <a:r>
              <a:rPr lang="en-US" dirty="0" smtClean="0"/>
              <a:t>Click to edit Master title style</a:t>
            </a:r>
            <a:endParaRPr lang="en-US" dirty="0"/>
          </a:p>
        </p:txBody>
      </p:sp>
      <p:sp>
        <p:nvSpPr>
          <p:cNvPr id="9" name="Content Placeholder 2"/>
          <p:cNvSpPr>
            <a:spLocks noGrp="1"/>
          </p:cNvSpPr>
          <p:nvPr>
            <p:ph idx="1"/>
          </p:nvPr>
        </p:nvSpPr>
        <p:spPr>
          <a:xfrm>
            <a:off x="514350" y="1600219"/>
            <a:ext cx="8102600" cy="4754543"/>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lang="en-US" dirty="0" smtClean="0"/>
            </a:lvl1pPr>
            <a:lvl2pPr>
              <a:defRPr lang="en-US" dirty="0" smtClean="0"/>
            </a:lvl2pPr>
            <a:lvl3pPr>
              <a:defRPr lang="en-US" dirty="0" smtClean="0"/>
            </a:lvl3pPr>
            <a:lvl4pPr>
              <a:defRPr lang="en-US" dirty="0"/>
            </a:lvl4pPr>
          </a:lstStyle>
          <a:p>
            <a:pPr lvl="0">
              <a:buClr>
                <a:srgbClr val="336699"/>
              </a:buClr>
            </a:pPr>
            <a:r>
              <a:rPr lang="en-US" dirty="0" smtClean="0"/>
              <a:t>Click to edit Master text styles</a:t>
            </a:r>
          </a:p>
          <a:p>
            <a:pPr lvl="1"/>
            <a:r>
              <a:rPr lang="en-US" dirty="0" smtClean="0"/>
              <a:t>Second level</a:t>
            </a:r>
          </a:p>
          <a:p>
            <a:pPr lvl="2">
              <a:buClr>
                <a:srgbClr val="C00000"/>
              </a:buClr>
            </a:pPr>
            <a:r>
              <a:rPr lang="en-US" dirty="0" smtClean="0"/>
              <a:t>Third level</a:t>
            </a:r>
          </a:p>
          <a:p>
            <a:pPr lvl="3"/>
            <a:r>
              <a:rPr lang="en-US" dirty="0" smtClean="0"/>
              <a:t>Fourth level</a:t>
            </a:r>
            <a:endParaRPr lang="en-US" dirty="0"/>
          </a:p>
        </p:txBody>
      </p:sp>
      <p:sp>
        <p:nvSpPr>
          <p:cNvPr id="10" name="Slide Number Placeholder 5"/>
          <p:cNvSpPr>
            <a:spLocks noGrp="1"/>
          </p:cNvSpPr>
          <p:nvPr>
            <p:ph type="sldNum" sz="quarter" idx="10"/>
          </p:nvPr>
        </p:nvSpPr>
        <p:spPr>
          <a:xfrm>
            <a:off x="6659563" y="6354763"/>
            <a:ext cx="2209800" cy="366712"/>
          </a:xfrm>
        </p:spPr>
        <p:txBody>
          <a:bodyPr/>
          <a:lstStyle>
            <a:lvl1pPr>
              <a:defRPr/>
            </a:lvl1pPr>
          </a:lstStyle>
          <a:p>
            <a:pPr>
              <a:defRPr/>
            </a:pPr>
            <a:r>
              <a:rPr lang="en-US" dirty="0" smtClean="0"/>
              <a:t>2–</a:t>
            </a:r>
            <a:fld id="{8CB2D540-898D-4F4E-8AAF-589A9BEE1A82}" type="slidenum">
              <a:rPr lang="en-US" smtClean="0"/>
              <a:pPr>
                <a:defRPr/>
              </a:pPr>
              <a:t>‹#›</a:t>
            </a:fld>
            <a:endParaRPr lang="en-US" dirty="0"/>
          </a:p>
        </p:txBody>
      </p:sp>
      <p:sp>
        <p:nvSpPr>
          <p:cNvPr id="11" name="Rectangle 4"/>
          <p:cNvSpPr>
            <a:spLocks noGrp="1" noChangeArrowheads="1"/>
          </p:cNvSpPr>
          <p:nvPr>
            <p:ph type="ftr" sz="quarter" idx="11"/>
          </p:nvPr>
        </p:nvSpPr>
        <p:spPr>
          <a:xfrm>
            <a:off x="274638" y="6354763"/>
            <a:ext cx="5851525" cy="366712"/>
          </a:xfrm>
        </p:spPr>
        <p:txBody>
          <a:bodyPr/>
          <a:lstStyle>
            <a:lvl1pPr>
              <a:defRPr sz="700" b="1"/>
            </a:lvl1pPr>
          </a:lstStyle>
          <a:p>
            <a:pPr>
              <a:defRPr/>
            </a:pPr>
            <a:r>
              <a:rPr lang="en-US" dirty="0" smtClean="0"/>
              <a:t>© 2013 Cengage </a:t>
            </a:r>
            <a:r>
              <a:rPr lang="en-US" dirty="0"/>
              <a:t>Learning.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xmlns="" val="2392164672"/>
      </p:ext>
    </p:extLst>
  </p:cSld>
  <p:clrMapOvr>
    <a:masterClrMapping/>
  </p:clrMapOvr>
  <p:transition spd="slow">
    <p:cut thruBlk="1"/>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50" y="3336"/>
            <a:ext cx="8872695" cy="1037617"/>
          </a:xfrm>
          <a:prstGeom prst="rect">
            <a:avLst/>
          </a:prstGeom>
        </p:spPr>
      </p:pic>
      <p:sp>
        <p:nvSpPr>
          <p:cNvPr id="10" name="Content Placeholder 2"/>
          <p:cNvSpPr>
            <a:spLocks noGrp="1"/>
          </p:cNvSpPr>
          <p:nvPr>
            <p:ph sz="half" idx="1"/>
          </p:nvPr>
        </p:nvSpPr>
        <p:spPr>
          <a:xfrm>
            <a:off x="514350" y="1417341"/>
            <a:ext cx="3975100" cy="4937421"/>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lang="en-US" sz="2400" dirty="0" smtClean="0"/>
            </a:lvl1pPr>
            <a:lvl2pPr>
              <a:defRPr lang="en-US" sz="2000" dirty="0" smtClean="0"/>
            </a:lvl2pPr>
            <a:lvl3pPr>
              <a:defRPr lang="en-US" sz="1800" dirty="0" smtClean="0"/>
            </a:lvl3pPr>
            <a:lvl4pPr>
              <a:defRPr lang="en-US" sz="1800" dirty="0" smtClean="0"/>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11" name="Content Placeholder 3"/>
          <p:cNvSpPr>
            <a:spLocks noGrp="1"/>
          </p:cNvSpPr>
          <p:nvPr>
            <p:ph sz="half" idx="2"/>
          </p:nvPr>
        </p:nvSpPr>
        <p:spPr>
          <a:xfrm>
            <a:off x="4641850" y="1417341"/>
            <a:ext cx="3975100" cy="4937421"/>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lang="en-US" sz="2400" dirty="0" smtClean="0"/>
            </a:lvl1pPr>
            <a:lvl2pPr>
              <a:defRPr lang="en-US" sz="2000" dirty="0" smtClean="0"/>
            </a:lvl2pPr>
            <a:lvl3pPr>
              <a:defRPr lang="en-US" sz="1800" dirty="0" smtClean="0"/>
            </a:lvl3pPr>
            <a:lvl4pPr>
              <a:defRPr lang="en-US" sz="1800" dirty="0"/>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US" dirty="0"/>
          </a:p>
        </p:txBody>
      </p:sp>
      <p:sp>
        <p:nvSpPr>
          <p:cNvPr id="12" name="Slide Number Placeholder 5"/>
          <p:cNvSpPr>
            <a:spLocks noGrp="1"/>
          </p:cNvSpPr>
          <p:nvPr>
            <p:ph type="sldNum" sz="quarter" idx="10"/>
          </p:nvPr>
        </p:nvSpPr>
        <p:spPr>
          <a:xfrm>
            <a:off x="6659563" y="6354763"/>
            <a:ext cx="2209800" cy="366712"/>
          </a:xfrm>
        </p:spPr>
        <p:txBody>
          <a:bodyPr/>
          <a:lstStyle>
            <a:lvl1pPr>
              <a:defRPr/>
            </a:lvl1pPr>
          </a:lstStyle>
          <a:p>
            <a:pPr>
              <a:defRPr/>
            </a:pPr>
            <a:r>
              <a:rPr lang="en-US" dirty="0" smtClean="0"/>
              <a:t>2–</a:t>
            </a:r>
            <a:fld id="{E234D081-949E-4C82-8E41-6648421D43B5}" type="slidenum">
              <a:rPr lang="en-US" smtClean="0"/>
              <a:pPr>
                <a:defRPr/>
              </a:pPr>
              <a:t>‹#›</a:t>
            </a:fld>
            <a:endParaRPr lang="en-US" dirty="0"/>
          </a:p>
        </p:txBody>
      </p:sp>
      <p:sp>
        <p:nvSpPr>
          <p:cNvPr id="13" name="Rectangle 4"/>
          <p:cNvSpPr>
            <a:spLocks noGrp="1" noChangeArrowheads="1"/>
          </p:cNvSpPr>
          <p:nvPr>
            <p:ph type="ftr" sz="quarter" idx="11"/>
          </p:nvPr>
        </p:nvSpPr>
        <p:spPr>
          <a:xfrm>
            <a:off x="274638" y="6354763"/>
            <a:ext cx="5851525" cy="366712"/>
          </a:xfrm>
        </p:spPr>
        <p:txBody>
          <a:bodyPr/>
          <a:lstStyle>
            <a:lvl1pPr>
              <a:defRPr sz="700" b="1"/>
            </a:lvl1pPr>
          </a:lstStyle>
          <a:p>
            <a:pPr>
              <a:defRPr/>
            </a:pPr>
            <a:r>
              <a:rPr lang="en-US" dirty="0" smtClean="0"/>
              <a:t>© 2013 Cengage </a:t>
            </a:r>
            <a:r>
              <a:rPr lang="en-US" dirty="0"/>
              <a:t>Learning. All Rights Reserved. May not be copied, scanned, or duplicated, in whole or in part, except for use as permitted in a license distributed with a certain product or service or otherwise on a password-protected website for classroom use.</a:t>
            </a:r>
          </a:p>
        </p:txBody>
      </p:sp>
      <p:sp>
        <p:nvSpPr>
          <p:cNvPr id="14" name="Title 1"/>
          <p:cNvSpPr>
            <a:spLocks noGrp="1"/>
          </p:cNvSpPr>
          <p:nvPr>
            <p:ph type="title"/>
          </p:nvPr>
        </p:nvSpPr>
        <p:spPr>
          <a:xfrm>
            <a:off x="523875" y="197831"/>
            <a:ext cx="8077200" cy="579438"/>
          </a:xfrm>
          <a:noFill/>
          <a:ln>
            <a:noFill/>
          </a:ln>
          <a:effectLst>
            <a:outerShdw blurRad="38100" dist="25400" dir="2700000" algn="tl" rotWithShape="0">
              <a:prstClr val="black">
                <a:alpha val="60000"/>
              </a:prstClr>
            </a:outerShdw>
          </a:effectLst>
        </p:spPr>
        <p:txBody>
          <a:bodyPr vert="horz" wrap="square" lIns="91440" tIns="45720" rIns="91440" bIns="45720" numCol="1" anchor="t" anchorCtr="0" compatLnSpc="1">
            <a:prstTxWarp prst="textNoShape">
              <a:avLst/>
            </a:prstTxWarp>
            <a:spAutoFit/>
          </a:bodyPr>
          <a:lstStyle>
            <a:lvl1pPr>
              <a:defRPr lang="en-US" dirty="0">
                <a:solidFill>
                  <a:schemeClr val="bg1"/>
                </a:solidFill>
                <a:effectLst/>
              </a:defRPr>
            </a:lvl1pPr>
          </a:lstStyle>
          <a:p>
            <a:pPr lvl="0"/>
            <a:r>
              <a:rPr lang="en-US" dirty="0" smtClean="0"/>
              <a:t>Click to edit Master title style</a:t>
            </a:r>
            <a:endParaRPr lang="en-US" dirty="0"/>
          </a:p>
        </p:txBody>
      </p:sp>
    </p:spTree>
    <p:extLst>
      <p:ext uri="{BB962C8B-B14F-4D97-AF65-F5344CB8AC3E}">
        <p14:creationId xmlns:p14="http://schemas.microsoft.com/office/powerpoint/2010/main" xmlns="" val="283062670"/>
      </p:ext>
    </p:extLst>
  </p:cSld>
  <p:clrMapOvr>
    <a:masterClrMapping/>
  </p:clrMapOvr>
  <p:transition spd="slow">
    <p:cut thruBlk="1"/>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50" y="13858"/>
            <a:ext cx="8871896" cy="1453899"/>
          </a:xfrm>
          <a:prstGeom prst="rect">
            <a:avLst/>
          </a:prstGeom>
        </p:spPr>
      </p:pic>
      <p:sp>
        <p:nvSpPr>
          <p:cNvPr id="11" name="Content Placeholder 2"/>
          <p:cNvSpPr>
            <a:spLocks noGrp="1"/>
          </p:cNvSpPr>
          <p:nvPr>
            <p:ph sz="half" idx="1"/>
          </p:nvPr>
        </p:nvSpPr>
        <p:spPr>
          <a:xfrm>
            <a:off x="514350" y="1600219"/>
            <a:ext cx="3975100" cy="4754543"/>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lang="en-US" sz="2400" dirty="0" smtClean="0"/>
            </a:lvl1pPr>
            <a:lvl2pPr>
              <a:defRPr lang="en-US" sz="2000" dirty="0" smtClean="0"/>
            </a:lvl2pPr>
            <a:lvl3pPr>
              <a:defRPr lang="en-US" sz="1800" dirty="0" smtClean="0"/>
            </a:lvl3pPr>
            <a:lvl4pPr>
              <a:defRPr lang="en-US" sz="1800" dirty="0" smtClean="0"/>
            </a:lvl4pPr>
          </a:lstStyle>
          <a:p>
            <a:pPr lvl="0">
              <a:buClr>
                <a:srgbClr val="336699"/>
              </a:buClr>
            </a:pPr>
            <a:r>
              <a:rPr lang="en-US" dirty="0" smtClean="0"/>
              <a:t>Click to edit Master text styles</a:t>
            </a:r>
          </a:p>
          <a:p>
            <a:pPr lvl="1"/>
            <a:r>
              <a:rPr lang="en-US" dirty="0" smtClean="0"/>
              <a:t>Second level</a:t>
            </a:r>
          </a:p>
          <a:p>
            <a:pPr lvl="2">
              <a:buClr>
                <a:srgbClr val="C00000"/>
              </a:buClr>
            </a:pPr>
            <a:r>
              <a:rPr lang="en-US" dirty="0" smtClean="0"/>
              <a:t>Third level</a:t>
            </a:r>
          </a:p>
          <a:p>
            <a:pPr lvl="3"/>
            <a:r>
              <a:rPr lang="en-US" dirty="0" smtClean="0"/>
              <a:t>Fourth level</a:t>
            </a:r>
          </a:p>
        </p:txBody>
      </p:sp>
      <p:sp>
        <p:nvSpPr>
          <p:cNvPr id="12" name="Content Placeholder 3"/>
          <p:cNvSpPr>
            <a:spLocks noGrp="1"/>
          </p:cNvSpPr>
          <p:nvPr>
            <p:ph sz="half" idx="2"/>
          </p:nvPr>
        </p:nvSpPr>
        <p:spPr>
          <a:xfrm>
            <a:off x="4641850" y="1600219"/>
            <a:ext cx="3975100" cy="4754543"/>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lang="en-US" sz="2400" dirty="0" smtClean="0"/>
            </a:lvl1pPr>
            <a:lvl2pPr>
              <a:defRPr lang="en-US" sz="2000" dirty="0" smtClean="0"/>
            </a:lvl2pPr>
            <a:lvl3pPr>
              <a:defRPr lang="en-US" sz="1800" dirty="0" smtClean="0"/>
            </a:lvl3pPr>
            <a:lvl4pPr>
              <a:defRPr lang="en-US" sz="1800" dirty="0"/>
            </a:lvl4pPr>
          </a:lstStyle>
          <a:p>
            <a:pPr lvl="0">
              <a:buClr>
                <a:srgbClr val="336699"/>
              </a:buClr>
            </a:pPr>
            <a:r>
              <a:rPr lang="en-US" dirty="0" smtClean="0"/>
              <a:t>Click to edit Master text styles</a:t>
            </a:r>
          </a:p>
          <a:p>
            <a:pPr lvl="1"/>
            <a:r>
              <a:rPr lang="en-US" dirty="0" smtClean="0"/>
              <a:t>Second level</a:t>
            </a:r>
          </a:p>
          <a:p>
            <a:pPr lvl="2">
              <a:buClr>
                <a:srgbClr val="C00000"/>
              </a:buClr>
            </a:pPr>
            <a:r>
              <a:rPr lang="en-US" dirty="0" smtClean="0"/>
              <a:t>Third level</a:t>
            </a:r>
          </a:p>
          <a:p>
            <a:pPr lvl="3"/>
            <a:r>
              <a:rPr lang="en-US" dirty="0" smtClean="0"/>
              <a:t>Fourth level</a:t>
            </a:r>
            <a:endParaRPr lang="en-US" dirty="0"/>
          </a:p>
        </p:txBody>
      </p:sp>
      <p:sp>
        <p:nvSpPr>
          <p:cNvPr id="13" name="Slide Number Placeholder 5"/>
          <p:cNvSpPr>
            <a:spLocks noGrp="1"/>
          </p:cNvSpPr>
          <p:nvPr>
            <p:ph type="sldNum" sz="quarter" idx="10"/>
          </p:nvPr>
        </p:nvSpPr>
        <p:spPr>
          <a:xfrm>
            <a:off x="6659563" y="6354763"/>
            <a:ext cx="2209800" cy="366712"/>
          </a:xfrm>
        </p:spPr>
        <p:txBody>
          <a:bodyPr/>
          <a:lstStyle>
            <a:lvl1pPr>
              <a:defRPr/>
            </a:lvl1pPr>
          </a:lstStyle>
          <a:p>
            <a:pPr>
              <a:defRPr/>
            </a:pPr>
            <a:r>
              <a:rPr lang="en-US" dirty="0" smtClean="0"/>
              <a:t>2–</a:t>
            </a:r>
            <a:fld id="{E234D081-949E-4C82-8E41-6648421D43B5}" type="slidenum">
              <a:rPr lang="en-US" smtClean="0"/>
              <a:pPr>
                <a:defRPr/>
              </a:pPr>
              <a:t>‹#›</a:t>
            </a:fld>
            <a:endParaRPr lang="en-US" dirty="0"/>
          </a:p>
        </p:txBody>
      </p:sp>
      <p:sp>
        <p:nvSpPr>
          <p:cNvPr id="14" name="Rectangle 4"/>
          <p:cNvSpPr>
            <a:spLocks noGrp="1" noChangeArrowheads="1"/>
          </p:cNvSpPr>
          <p:nvPr>
            <p:ph type="ftr" sz="quarter" idx="11"/>
          </p:nvPr>
        </p:nvSpPr>
        <p:spPr>
          <a:xfrm>
            <a:off x="274638" y="6354763"/>
            <a:ext cx="5851525" cy="366712"/>
          </a:xfrm>
        </p:spPr>
        <p:txBody>
          <a:bodyPr/>
          <a:lstStyle>
            <a:lvl1pPr>
              <a:defRPr sz="700" b="1"/>
            </a:lvl1pPr>
          </a:lstStyle>
          <a:p>
            <a:pPr>
              <a:defRPr/>
            </a:pPr>
            <a:r>
              <a:rPr lang="en-US" dirty="0" smtClean="0"/>
              <a:t>© 2013 Cengage </a:t>
            </a:r>
            <a:r>
              <a:rPr lang="en-US" dirty="0"/>
              <a:t>Learning. All Rights Reserved. May not be copied, scanned, or duplicated, in whole or in part, except for use as permitted in a license distributed with a certain product or service or otherwise on a password-protected website for classroom use.</a:t>
            </a:r>
          </a:p>
        </p:txBody>
      </p:sp>
      <p:sp>
        <p:nvSpPr>
          <p:cNvPr id="15" name="Title 1"/>
          <p:cNvSpPr>
            <a:spLocks noGrp="1"/>
          </p:cNvSpPr>
          <p:nvPr>
            <p:ph type="title"/>
          </p:nvPr>
        </p:nvSpPr>
        <p:spPr>
          <a:xfrm>
            <a:off x="530855" y="143634"/>
            <a:ext cx="8077200" cy="584775"/>
          </a:xfrm>
          <a:effectLst>
            <a:outerShdw blurRad="38100" dist="25400" dir="2700000" algn="tl" rotWithShape="0">
              <a:prstClr val="black">
                <a:alpha val="60000"/>
              </a:prstClr>
            </a:outerShdw>
          </a:effectLst>
        </p:spPr>
        <p:txBody>
          <a:bodyPr/>
          <a:lstStyle>
            <a:lvl1pPr algn="ctr">
              <a:defRPr>
                <a:solidFill>
                  <a:schemeClr val="bg1"/>
                </a:solidFill>
                <a:effectLst/>
              </a:defRPr>
            </a:lvl1pPr>
          </a:lstStyle>
          <a:p>
            <a:r>
              <a:rPr lang="en-US" dirty="0" smtClean="0"/>
              <a:t>Click to edit Master title style</a:t>
            </a:r>
            <a:endParaRPr lang="en-US" dirty="0"/>
          </a:p>
        </p:txBody>
      </p:sp>
    </p:spTree>
    <p:extLst>
      <p:ext uri="{BB962C8B-B14F-4D97-AF65-F5344CB8AC3E}">
        <p14:creationId xmlns:p14="http://schemas.microsoft.com/office/powerpoint/2010/main" xmlns="" val="932970318"/>
      </p:ext>
    </p:extLst>
  </p:cSld>
  <p:clrMapOvr>
    <a:masterClrMapping/>
  </p:clrMapOvr>
  <p:transition spd="slow">
    <p:cut thruBlk="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KeyTerms">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11972" y="13858"/>
            <a:ext cx="9134015" cy="898179"/>
          </a:xfrm>
          <a:prstGeom prst="rect">
            <a:avLst/>
          </a:prstGeom>
        </p:spPr>
      </p:pic>
      <p:sp>
        <p:nvSpPr>
          <p:cNvPr id="10" name="Content Placeholder 2"/>
          <p:cNvSpPr>
            <a:spLocks noGrp="1"/>
          </p:cNvSpPr>
          <p:nvPr>
            <p:ph sz="half" idx="1"/>
          </p:nvPr>
        </p:nvSpPr>
        <p:spPr>
          <a:xfrm>
            <a:off x="514350" y="1234463"/>
            <a:ext cx="3975100" cy="5120299"/>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lang="en-US" sz="2400" dirty="0" smtClean="0"/>
            </a:lvl1pPr>
          </a:lstStyle>
          <a:p>
            <a:pPr lvl="0">
              <a:buClr>
                <a:srgbClr val="336699"/>
              </a:buClr>
            </a:pPr>
            <a:r>
              <a:rPr lang="en-US" dirty="0" smtClean="0"/>
              <a:t>Click to edit Master text styles</a:t>
            </a:r>
          </a:p>
        </p:txBody>
      </p:sp>
      <p:sp>
        <p:nvSpPr>
          <p:cNvPr id="11" name="Content Placeholder 3"/>
          <p:cNvSpPr>
            <a:spLocks noGrp="1"/>
          </p:cNvSpPr>
          <p:nvPr>
            <p:ph sz="half" idx="2"/>
          </p:nvPr>
        </p:nvSpPr>
        <p:spPr>
          <a:xfrm>
            <a:off x="4641850" y="1234463"/>
            <a:ext cx="3975100" cy="5120299"/>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lang="en-US" sz="2400" dirty="0"/>
            </a:lvl1pPr>
          </a:lstStyle>
          <a:p>
            <a:pPr lvl="0">
              <a:buClr>
                <a:srgbClr val="336699"/>
              </a:buClr>
            </a:pPr>
            <a:r>
              <a:rPr lang="en-US" dirty="0" smtClean="0"/>
              <a:t>Click to edit Master text styles</a:t>
            </a:r>
            <a:endParaRPr lang="en-US" dirty="0"/>
          </a:p>
        </p:txBody>
      </p:sp>
      <p:sp>
        <p:nvSpPr>
          <p:cNvPr id="12" name="Slide Number Placeholder 5"/>
          <p:cNvSpPr>
            <a:spLocks noGrp="1"/>
          </p:cNvSpPr>
          <p:nvPr>
            <p:ph type="sldNum" sz="quarter" idx="10"/>
          </p:nvPr>
        </p:nvSpPr>
        <p:spPr>
          <a:xfrm>
            <a:off x="6659563" y="6354763"/>
            <a:ext cx="2209800" cy="366712"/>
          </a:xfrm>
        </p:spPr>
        <p:txBody>
          <a:bodyPr/>
          <a:lstStyle>
            <a:lvl1pPr>
              <a:defRPr/>
            </a:lvl1pPr>
          </a:lstStyle>
          <a:p>
            <a:pPr>
              <a:defRPr/>
            </a:pPr>
            <a:r>
              <a:rPr lang="en-US" dirty="0" smtClean="0"/>
              <a:t>2–</a:t>
            </a:r>
            <a:fld id="{C20A81ED-8C36-40C6-B4DF-24F1B7BA4DB0}" type="slidenum">
              <a:rPr lang="en-US" smtClean="0"/>
              <a:pPr>
                <a:defRPr/>
              </a:pPr>
              <a:t>‹#›</a:t>
            </a:fld>
            <a:endParaRPr lang="en-US" dirty="0"/>
          </a:p>
        </p:txBody>
      </p:sp>
      <p:sp>
        <p:nvSpPr>
          <p:cNvPr id="13" name="Rectangle 4"/>
          <p:cNvSpPr>
            <a:spLocks noGrp="1" noChangeArrowheads="1"/>
          </p:cNvSpPr>
          <p:nvPr>
            <p:ph type="ftr" sz="quarter" idx="11"/>
          </p:nvPr>
        </p:nvSpPr>
        <p:spPr>
          <a:xfrm>
            <a:off x="274638" y="6354763"/>
            <a:ext cx="5851525" cy="366712"/>
          </a:xfrm>
        </p:spPr>
        <p:txBody>
          <a:bodyPr/>
          <a:lstStyle>
            <a:lvl1pPr>
              <a:defRPr sz="700" b="1"/>
            </a:lvl1pPr>
          </a:lstStyle>
          <a:p>
            <a:pPr>
              <a:defRPr/>
            </a:pPr>
            <a:r>
              <a:rPr lang="en-US" dirty="0" smtClean="0"/>
              <a:t>© 2013 Cengage </a:t>
            </a:r>
            <a:r>
              <a:rPr lang="en-US" dirty="0"/>
              <a:t>Learning. All Rights Reserved. May not be copied, scanned, or duplicated, in whole or in part, except for use as permitted in a license distributed with a certain product or service or otherwise on a password-protected website for classroom use.</a:t>
            </a:r>
          </a:p>
        </p:txBody>
      </p:sp>
      <p:sp>
        <p:nvSpPr>
          <p:cNvPr id="14" name="Rounded Rectangle 13"/>
          <p:cNvSpPr/>
          <p:nvPr userDrawn="1"/>
        </p:nvSpPr>
        <p:spPr bwMode="auto">
          <a:xfrm>
            <a:off x="791102" y="79384"/>
            <a:ext cx="7863753" cy="771346"/>
          </a:xfrm>
          <a:prstGeom prst="roundRect">
            <a:avLst>
              <a:gd name="adj" fmla="val 28295"/>
            </a:avLst>
          </a:prstGeom>
          <a:noFill/>
          <a:ln>
            <a:noFill/>
          </a:ln>
          <a:effectLst>
            <a:outerShdw blurRad="38100" dist="25400" dir="2700000" algn="tl" rotWithShape="0">
              <a:prstClr val="black">
                <a:alpha val="60000"/>
              </a:prstClr>
            </a:outerShdw>
          </a:effectLst>
          <a:extLst/>
        </p:spPr>
        <p:txBody>
          <a:bodyPr vert="horz" wrap="square" lIns="91440" tIns="45720" rIns="91440" bIns="45720" numCol="1" anchor="t" anchorCtr="0" compatLnSpc="1">
            <a:prstTxWarp prst="textNoShape">
              <a:avLst/>
            </a:prstTxWarp>
            <a:spAutoFit/>
          </a:bodyPr>
          <a:lstStyle/>
          <a:p>
            <a:pPr lvl="0" algn="ctr" eaLnBrk="0" hangingPunct="0"/>
            <a:r>
              <a:rPr lang="en-US" sz="3600" dirty="0" smtClean="0">
                <a:solidFill>
                  <a:schemeClr val="bg1"/>
                </a:solidFill>
                <a:effectLst/>
                <a:latin typeface="+mj-lt"/>
                <a:ea typeface="+mj-ea"/>
                <a:cs typeface="+mj-cs"/>
              </a:rPr>
              <a:t>Key Terms</a:t>
            </a:r>
          </a:p>
        </p:txBody>
      </p:sp>
      <p:cxnSp>
        <p:nvCxnSpPr>
          <p:cNvPr id="15" name="Straight Connector 14"/>
          <p:cNvCxnSpPr/>
          <p:nvPr userDrawn="1"/>
        </p:nvCxnSpPr>
        <p:spPr bwMode="auto">
          <a:xfrm>
            <a:off x="-10633" y="35124"/>
            <a:ext cx="9144000" cy="0"/>
          </a:xfrm>
          <a:prstGeom prst="line">
            <a:avLst/>
          </a:prstGeom>
          <a:noFill/>
          <a:ln w="76200" cap="flat" cmpd="sng" algn="ctr">
            <a:solidFill>
              <a:schemeClr val="tx1">
                <a:lumMod val="65000"/>
                <a:lumOff val="35000"/>
              </a:schemeClr>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spTree>
    <p:extLst>
      <p:ext uri="{BB962C8B-B14F-4D97-AF65-F5344CB8AC3E}">
        <p14:creationId xmlns:p14="http://schemas.microsoft.com/office/powerpoint/2010/main" xmlns="" val="1989365804"/>
      </p:ext>
    </p:extLst>
  </p:cSld>
  <p:clrMapOvr>
    <a:masterClrMapping/>
  </p:clrMapOvr>
  <p:transition spd="slow">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ipe(left)">
                                      <p:cBhvr>
                                        <p:cTn id="7" dur="500"/>
                                        <p:tgtEl>
                                          <p:spTgt spid="10">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wipe(left)">
                                      <p:cBhvr>
                                        <p:cTn id="11"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bldLvl="3" autoUpdateAnimBg="0">
        <p:tmplLst>
          <p:tmpl lvl="1">
            <p:tnLst>
              <p:par>
                <p:cTn presetID="22" presetClass="entr" presetSubtype="8"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1" grpId="0" build="p" bldLvl="3" autoUpdateAnimBg="0">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_Only">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50" y="-3150"/>
            <a:ext cx="8871896" cy="1037651"/>
          </a:xfrm>
          <a:prstGeom prst="rect">
            <a:avLst/>
          </a:prstGeom>
        </p:spPr>
      </p:pic>
      <p:sp>
        <p:nvSpPr>
          <p:cNvPr id="8" name="Rectangle 4"/>
          <p:cNvSpPr>
            <a:spLocks noGrp="1" noChangeArrowheads="1"/>
          </p:cNvSpPr>
          <p:nvPr>
            <p:ph type="ftr" sz="quarter" idx="10"/>
          </p:nvPr>
        </p:nvSpPr>
        <p:spPr>
          <a:xfrm>
            <a:off x="274638" y="6354763"/>
            <a:ext cx="5851525" cy="366712"/>
          </a:xfrm>
          <a:ln/>
        </p:spPr>
        <p:txBody>
          <a:bodyPr/>
          <a:lstStyle>
            <a:lvl1pPr>
              <a:defRPr/>
            </a:lvl1pPr>
          </a:lstStyle>
          <a:p>
            <a:pPr>
              <a:defRPr/>
            </a:pPr>
            <a:r>
              <a:rPr lang="en-US" dirty="0" smtClean="0"/>
              <a:t>© 2013 Cengage </a:t>
            </a:r>
            <a:r>
              <a:rPr lang="en-US" dirty="0"/>
              <a:t>Learning. All Rights Reserved. May not be copied, scanned, or duplicated, in whole or in part, except for use as permitted in a license distributed with a certain product or service or otherwise on a password-protected website for classroom use.</a:t>
            </a:r>
          </a:p>
        </p:txBody>
      </p:sp>
      <p:sp>
        <p:nvSpPr>
          <p:cNvPr id="9" name="Rectangle 5"/>
          <p:cNvSpPr>
            <a:spLocks noGrp="1" noChangeArrowheads="1"/>
          </p:cNvSpPr>
          <p:nvPr>
            <p:ph type="sldNum" sz="quarter" idx="11"/>
          </p:nvPr>
        </p:nvSpPr>
        <p:spPr>
          <a:xfrm>
            <a:off x="6659563" y="6354763"/>
            <a:ext cx="2209800" cy="366712"/>
          </a:xfrm>
          <a:ln/>
        </p:spPr>
        <p:txBody>
          <a:bodyPr/>
          <a:lstStyle>
            <a:lvl1pPr>
              <a:defRPr/>
            </a:lvl1pPr>
          </a:lstStyle>
          <a:p>
            <a:pPr>
              <a:defRPr/>
            </a:pPr>
            <a:r>
              <a:rPr lang="en-US" dirty="0" smtClean="0"/>
              <a:t>2–</a:t>
            </a:r>
            <a:fld id="{038B3CA7-42C0-4034-8ECB-182B923D6494}" type="slidenum">
              <a:rPr lang="en-US" smtClean="0">
                <a:cs typeface="+mn-cs"/>
              </a:rPr>
              <a:pPr>
                <a:defRPr/>
              </a:pPr>
              <a:t>‹#›</a:t>
            </a:fld>
            <a:endParaRPr lang="en-US" dirty="0">
              <a:cs typeface="+mn-cs"/>
            </a:endParaRPr>
          </a:p>
        </p:txBody>
      </p:sp>
      <p:sp>
        <p:nvSpPr>
          <p:cNvPr id="10" name="Title 1"/>
          <p:cNvSpPr>
            <a:spLocks noGrp="1"/>
          </p:cNvSpPr>
          <p:nvPr>
            <p:ph type="title"/>
          </p:nvPr>
        </p:nvSpPr>
        <p:spPr>
          <a:xfrm>
            <a:off x="523875" y="197831"/>
            <a:ext cx="8077200" cy="579438"/>
          </a:xfrm>
          <a:noFill/>
          <a:ln>
            <a:noFill/>
          </a:ln>
          <a:effectLst>
            <a:outerShdw blurRad="38100" dist="25400" dir="2700000" algn="tl" rotWithShape="0">
              <a:prstClr val="black">
                <a:alpha val="60000"/>
              </a:prstClr>
            </a:outerShdw>
          </a:effectLst>
        </p:spPr>
        <p:txBody>
          <a:bodyPr vert="horz" wrap="square" lIns="91440" tIns="45720" rIns="91440" bIns="45720" numCol="1" anchor="t" anchorCtr="0" compatLnSpc="1">
            <a:prstTxWarp prst="textNoShape">
              <a:avLst/>
            </a:prstTxWarp>
            <a:spAutoFit/>
          </a:bodyPr>
          <a:lstStyle>
            <a:lvl1pPr>
              <a:defRPr lang="en-US" dirty="0">
                <a:solidFill>
                  <a:schemeClr val="bg1"/>
                </a:solidFill>
                <a:effectLst/>
              </a:defRPr>
            </a:lvl1pPr>
          </a:lstStyle>
          <a:p>
            <a:pPr lvl="0"/>
            <a:r>
              <a:rPr lang="en-US" dirty="0" smtClean="0"/>
              <a:t>Click to edit Master title style</a:t>
            </a:r>
            <a:endParaRPr lang="en-US" dirty="0"/>
          </a:p>
        </p:txBody>
      </p:sp>
    </p:spTree>
    <p:extLst>
      <p:ext uri="{BB962C8B-B14F-4D97-AF65-F5344CB8AC3E}">
        <p14:creationId xmlns:p14="http://schemas.microsoft.com/office/powerpoint/2010/main" xmlns="" val="758915084"/>
      </p:ext>
    </p:extLst>
  </p:cSld>
  <p:clrMapOvr>
    <a:masterClrMapping/>
  </p:clrMapOvr>
  <p:transition spd="slow">
    <p:cut thruBlk="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blackWhite">
          <a:xfrm>
            <a:off x="523875" y="390525"/>
            <a:ext cx="8077200" cy="579438"/>
          </a:xfrm>
          <a:prstGeom prst="rect">
            <a:avLst/>
          </a:prstGeom>
          <a:noFill/>
          <a:ln>
            <a:noFill/>
          </a:ln>
          <a:effectLst/>
          <a:extLst>
            <a:ext uri="{909E8E84-426E-40DD-AFC4-6F175D3DCCD1}">
              <a14:hiddenFill xmlns:a14="http://schemas.microsoft.com/office/drawing/2010/main" xmlns="">
                <a:solidFill>
                  <a:srgbClr val="CC6600"/>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107763" dir="2700000" algn="ctr" rotWithShape="0">
                    <a:srgbClr val="EAEAEA"/>
                  </a:outerShdw>
                </a:effectLst>
              </a14:hiddenEffects>
            </a:ext>
          </a:extLst>
        </p:spPr>
        <p:txBody>
          <a:bodyPr vert="horz" wrap="square" lIns="91440" tIns="45720" rIns="91440" bIns="45720" numCol="1" anchor="t" anchorCtr="0" compatLnSpc="1">
            <a:prstTxWarp prst="textNoShape">
              <a:avLst/>
            </a:prstTxWarp>
            <a:spAutoFit/>
          </a:bodyPr>
          <a:lstStyle/>
          <a:p>
            <a:pPr lvl="0"/>
            <a:r>
              <a:rPr lang="en-US" dirty="0" smtClean="0"/>
              <a:t>Click to Edit Master Title Style</a:t>
            </a:r>
          </a:p>
        </p:txBody>
      </p:sp>
      <p:sp>
        <p:nvSpPr>
          <p:cNvPr id="3075" name="Rectangle 3"/>
          <p:cNvSpPr>
            <a:spLocks noGrp="1" noChangeArrowheads="1"/>
          </p:cNvSpPr>
          <p:nvPr>
            <p:ph type="body" idx="1"/>
          </p:nvPr>
        </p:nvSpPr>
        <p:spPr bwMode="auto">
          <a:xfrm>
            <a:off x="514350" y="1234463"/>
            <a:ext cx="8102600" cy="51202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buClr>
                <a:srgbClr val="336699"/>
              </a:buClr>
            </a:pPr>
            <a:r>
              <a:rPr lang="en-US" dirty="0" smtClean="0"/>
              <a:t>Click to edit Master text styles</a:t>
            </a:r>
          </a:p>
          <a:p>
            <a:pPr lvl="1"/>
            <a:r>
              <a:rPr lang="en-US" dirty="0" smtClean="0"/>
              <a:t>Second level</a:t>
            </a:r>
          </a:p>
          <a:p>
            <a:pPr lvl="2">
              <a:buClr>
                <a:srgbClr val="C00000"/>
              </a:buClr>
            </a:pPr>
            <a:r>
              <a:rPr lang="en-US" dirty="0" smtClean="0"/>
              <a:t>Third level</a:t>
            </a:r>
          </a:p>
          <a:p>
            <a:pPr lvl="3"/>
            <a:r>
              <a:rPr lang="en-US" dirty="0" smtClean="0"/>
              <a:t>Fourth level</a:t>
            </a:r>
          </a:p>
        </p:txBody>
      </p:sp>
      <p:sp>
        <p:nvSpPr>
          <p:cNvPr id="3076" name="Rectangle 4"/>
          <p:cNvSpPr>
            <a:spLocks noGrp="1" noChangeArrowheads="1"/>
          </p:cNvSpPr>
          <p:nvPr>
            <p:ph type="ftr" sz="quarter" idx="3"/>
          </p:nvPr>
        </p:nvSpPr>
        <p:spPr bwMode="auto">
          <a:xfrm>
            <a:off x="274638" y="6354763"/>
            <a:ext cx="5851525"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45720" rIns="0" bIns="45720" numCol="1" anchor="b" anchorCtr="0" compatLnSpc="1">
            <a:prstTxWarp prst="textNoShape">
              <a:avLst/>
            </a:prstTxWarp>
          </a:bodyPr>
          <a:lstStyle>
            <a:lvl1pPr>
              <a:defRPr sz="700" b="1"/>
            </a:lvl1pPr>
          </a:lstStyle>
          <a:p>
            <a:pPr>
              <a:defRPr/>
            </a:pPr>
            <a:r>
              <a:rPr lang="en-US" dirty="0" smtClean="0"/>
              <a:t>© 2013 Cengage </a:t>
            </a:r>
            <a:r>
              <a:rPr lang="en-US" dirty="0"/>
              <a:t>Learning. All Rights Reserved. May not be copied, scanned, or duplicated, in whole or in part, except for use as permitted in a license distributed with a certain product or service or otherwise on a password-protected website for classroom use.</a:t>
            </a:r>
          </a:p>
        </p:txBody>
      </p:sp>
      <p:sp>
        <p:nvSpPr>
          <p:cNvPr id="3077" name="Rectangle 5"/>
          <p:cNvSpPr>
            <a:spLocks noGrp="1" noChangeArrowheads="1"/>
          </p:cNvSpPr>
          <p:nvPr>
            <p:ph type="sldNum" sz="quarter" idx="4"/>
          </p:nvPr>
        </p:nvSpPr>
        <p:spPr bwMode="auto">
          <a:xfrm>
            <a:off x="6659563" y="6354763"/>
            <a:ext cx="220980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45720" rIns="0" bIns="45720" numCol="1" anchor="b" anchorCtr="0" compatLnSpc="1">
            <a:prstTxWarp prst="textNoShape">
              <a:avLst/>
            </a:prstTxWarp>
          </a:bodyPr>
          <a:lstStyle>
            <a:lvl1pPr algn="r">
              <a:defRPr sz="800" b="1">
                <a:cs typeface="Times New Roman" pitchFamily="18" charset="0"/>
              </a:defRPr>
            </a:lvl1pPr>
          </a:lstStyle>
          <a:p>
            <a:pPr>
              <a:defRPr/>
            </a:pPr>
            <a:r>
              <a:rPr lang="en-US" dirty="0" smtClean="0"/>
              <a:t>2–</a:t>
            </a:r>
            <a:fld id="{8874BA8D-9B1F-4A10-BB8E-E10AD0F91560}" type="slidenum">
              <a:rPr lang="en-US" smtClean="0">
                <a:cs typeface="+mn-cs"/>
              </a:rPr>
              <a:pPr>
                <a:defRPr/>
              </a:pPr>
              <a:t>‹#›</a:t>
            </a:fld>
            <a:endParaRPr lang="en-US" dirty="0">
              <a:cs typeface="+mn-cs"/>
            </a:endParaRPr>
          </a:p>
        </p:txBody>
      </p:sp>
    </p:spTree>
  </p:cSld>
  <p:clrMap bg1="lt1" tx1="dk1" bg2="lt2" tx2="dk2" accent1="accent1" accent2="accent2" accent3="accent3" accent4="accent4" accent5="accent5" accent6="accent6" hlink="hlink" folHlink="folHlink"/>
  <p:sldLayoutIdLst>
    <p:sldLayoutId id="2147484000" r:id="rId1"/>
    <p:sldLayoutId id="2147484001" r:id="rId2"/>
    <p:sldLayoutId id="2147484002" r:id="rId3"/>
    <p:sldLayoutId id="2147483978" r:id="rId4"/>
    <p:sldLayoutId id="2147483991" r:id="rId5"/>
    <p:sldLayoutId id="2147483980" r:id="rId6"/>
    <p:sldLayoutId id="2147483999" r:id="rId7"/>
    <p:sldLayoutId id="2147483981" r:id="rId8"/>
    <p:sldLayoutId id="2147483976" r:id="rId9"/>
    <p:sldLayoutId id="2147484014" r:id="rId10"/>
    <p:sldLayoutId id="2147483982" r:id="rId11"/>
  </p:sldLayoutIdLst>
  <p:transition spd="slow">
    <p:cut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wipe(left)">
                                      <p:cBhvr>
                                        <p:cTn id="7" dur="500"/>
                                        <p:tgtEl>
                                          <p:spTgt spid="3075">
                                            <p:txEl>
                                              <p:pRg st="0" end="0"/>
                                            </p:txEl>
                                          </p:spTgt>
                                        </p:tgtEl>
                                      </p:cBhvr>
                                    </p:animEffect>
                                  </p:childTnLst>
                                </p:cTn>
                              </p:par>
                            </p:childTnLst>
                          </p:cTn>
                        </p:par>
                        <p:par>
                          <p:cTn id="8" fill="hold" nodeType="with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075">
                                            <p:txEl>
                                              <p:pRg st="1" end="1"/>
                                            </p:txEl>
                                          </p:spTgt>
                                        </p:tgtEl>
                                        <p:attrNameLst>
                                          <p:attrName>style.visibility</p:attrName>
                                        </p:attrNameLst>
                                      </p:cBhvr>
                                      <p:to>
                                        <p:strVal val="visible"/>
                                      </p:to>
                                    </p:set>
                                    <p:animEffect transition="in" filter="wipe(left)">
                                      <p:cBhvr>
                                        <p:cTn id="11" dur="500"/>
                                        <p:tgtEl>
                                          <p:spTgt spid="3075">
                                            <p:txEl>
                                              <p:pRg st="1" end="1"/>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075">
                                            <p:txEl>
                                              <p:pRg st="2" end="2"/>
                                            </p:txEl>
                                          </p:spTgt>
                                        </p:tgtEl>
                                        <p:attrNameLst>
                                          <p:attrName>style.visibility</p:attrName>
                                        </p:attrNameLst>
                                      </p:cBhvr>
                                      <p:to>
                                        <p:strVal val="visible"/>
                                      </p:to>
                                    </p:set>
                                    <p:animEffect transition="in" filter="wipe(left)">
                                      <p:cBhvr>
                                        <p:cTn id="15" dur="500"/>
                                        <p:tgtEl>
                                          <p:spTgt spid="3075">
                                            <p:txEl>
                                              <p:pRg st="2" end="2"/>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075">
                                            <p:txEl>
                                              <p:pRg st="3" end="3"/>
                                            </p:txEl>
                                          </p:spTgt>
                                        </p:tgtEl>
                                        <p:attrNameLst>
                                          <p:attrName>style.visibility</p:attrName>
                                        </p:attrNameLst>
                                      </p:cBhvr>
                                      <p:to>
                                        <p:strVal val="visible"/>
                                      </p:to>
                                    </p:set>
                                    <p:animEffect transition="in" filter="wipe(left)">
                                      <p:cBhvr>
                                        <p:cTn id="19" dur="500"/>
                                        <p:tgtEl>
                                          <p:spTgt spid="307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uiExpand="1" build="p" bldLvl="3" autoUpdateAnimBg="0">
        <p:tmplLst>
          <p:tmpl lvl="1">
            <p:tnLst>
              <p:par>
                <p:cTn presetID="22" presetClass="entr" presetSubtype="8" fill="hold" nodeType="clickEffect">
                  <p:stCondLst>
                    <p:cond delay="0"/>
                  </p:stCondLst>
                  <p:childTnLst>
                    <p:set>
                      <p:cBhvr>
                        <p:cTn dur="1" fill="hold">
                          <p:stCondLst>
                            <p:cond delay="0"/>
                          </p:stCondLst>
                        </p:cTn>
                        <p:tgtEl>
                          <p:spTgt spid="3075"/>
                        </p:tgtEl>
                        <p:attrNameLst>
                          <p:attrName>style.visibility</p:attrName>
                        </p:attrNameLst>
                      </p:cBhvr>
                      <p:to>
                        <p:strVal val="visible"/>
                      </p:to>
                    </p:set>
                    <p:animEffect transition="in" filter="wipe(left)">
                      <p:cBhvr>
                        <p:cTn dur="500"/>
                        <p:tgtEl>
                          <p:spTgt spid="3075"/>
                        </p:tgtEl>
                      </p:cBhvr>
                    </p:animEffect>
                  </p:childTnLst>
                </p:cTn>
              </p:par>
            </p:tnLst>
          </p:tmpl>
          <p:tmpl lvl="2">
            <p:tnLst>
              <p:par>
                <p:cTn presetID="22" presetClass="entr" presetSubtype="8" fill="hold" nodeType="afterEffect">
                  <p:stCondLst>
                    <p:cond delay="0"/>
                  </p:stCondLst>
                  <p:childTnLst>
                    <p:set>
                      <p:cBhvr>
                        <p:cTn dur="1" fill="hold">
                          <p:stCondLst>
                            <p:cond delay="0"/>
                          </p:stCondLst>
                        </p:cTn>
                        <p:tgtEl>
                          <p:spTgt spid="3075"/>
                        </p:tgtEl>
                        <p:attrNameLst>
                          <p:attrName>style.visibility</p:attrName>
                        </p:attrNameLst>
                      </p:cBhvr>
                      <p:to>
                        <p:strVal val="visible"/>
                      </p:to>
                    </p:set>
                    <p:animEffect transition="in" filter="wipe(left)">
                      <p:cBhvr>
                        <p:cTn dur="500"/>
                        <p:tgtEl>
                          <p:spTgt spid="3075"/>
                        </p:tgtEl>
                      </p:cBhvr>
                    </p:animEffect>
                  </p:childTnLst>
                </p:cTn>
              </p:par>
            </p:tnLst>
          </p:tmpl>
          <p:tmpl lvl="3">
            <p:tnLst>
              <p:par>
                <p:cTn presetID="22" presetClass="entr" presetSubtype="8" fill="hold" nodeType="afterEffect">
                  <p:stCondLst>
                    <p:cond delay="0"/>
                  </p:stCondLst>
                  <p:childTnLst>
                    <p:set>
                      <p:cBhvr>
                        <p:cTn dur="1" fill="hold">
                          <p:stCondLst>
                            <p:cond delay="0"/>
                          </p:stCondLst>
                        </p:cTn>
                        <p:tgtEl>
                          <p:spTgt spid="3075"/>
                        </p:tgtEl>
                        <p:attrNameLst>
                          <p:attrName>style.visibility</p:attrName>
                        </p:attrNameLst>
                      </p:cBhvr>
                      <p:to>
                        <p:strVal val="visible"/>
                      </p:to>
                    </p:set>
                    <p:animEffect transition="in" filter="wipe(left)">
                      <p:cBhvr>
                        <p:cTn dur="500"/>
                        <p:tgtEl>
                          <p:spTgt spid="3075"/>
                        </p:tgtEl>
                      </p:cBhvr>
                    </p:animEffect>
                  </p:childTnLst>
                </p:cTn>
              </p:par>
            </p:tnLst>
          </p:tmpl>
          <p:tmpl lvl="4">
            <p:tnLst>
              <p:par>
                <p:cTn presetID="22" presetClass="entr" presetSubtype="8" fill="hold" nodeType="afterEffect">
                  <p:stCondLst>
                    <p:cond delay="0"/>
                  </p:stCondLst>
                  <p:childTnLst>
                    <p:set>
                      <p:cBhvr>
                        <p:cTn dur="1" fill="hold">
                          <p:stCondLst>
                            <p:cond delay="0"/>
                          </p:stCondLst>
                        </p:cTn>
                        <p:tgtEl>
                          <p:spTgt spid="3075"/>
                        </p:tgtEl>
                        <p:attrNameLst>
                          <p:attrName>style.visibility</p:attrName>
                        </p:attrNameLst>
                      </p:cBhvr>
                      <p:to>
                        <p:strVal val="visible"/>
                      </p:to>
                    </p:set>
                    <p:animEffect transition="in" filter="wipe(left)">
                      <p:cBhvr>
                        <p:cTn dur="500"/>
                        <p:tgtEl>
                          <p:spTgt spid="3075"/>
                        </p:tgtEl>
                      </p:cBhvr>
                    </p:animEffect>
                  </p:childTnLst>
                </p:cTn>
              </p:par>
            </p:tnLst>
          </p:tmpl>
          <p:tmpl lvl="5">
            <p:tnLst>
              <p:par>
                <p:cTn presetID="22" presetClass="entr" presetSubtype="8" fill="hold" nodeType="withEffect">
                  <p:stCondLst>
                    <p:cond delay="0"/>
                  </p:stCondLst>
                  <p:childTnLst>
                    <p:set>
                      <p:cBhvr>
                        <p:cTn dur="1" fill="hold">
                          <p:stCondLst>
                            <p:cond delay="0"/>
                          </p:stCondLst>
                        </p:cTn>
                        <p:tgtEl>
                          <p:spTgt spid="3075"/>
                        </p:tgtEl>
                        <p:attrNameLst>
                          <p:attrName>style.visibility</p:attrName>
                        </p:attrNameLst>
                      </p:cBhvr>
                      <p:to>
                        <p:strVal val="visible"/>
                      </p:to>
                    </p:set>
                    <p:animEffect transition="in" filter="wipe(left)">
                      <p:cBhvr>
                        <p:cTn dur="500"/>
                        <p:tgtEl>
                          <p:spTgt spid="3075"/>
                        </p:tgtEl>
                      </p:cBhvr>
                    </p:animEffect>
                  </p:childTnLst>
                </p:cTn>
              </p:par>
            </p:tnLst>
          </p:tmpl>
        </p:tmplLst>
      </p:bldP>
    </p:bldLst>
  </p:timing>
  <p:hf hdr="0" dt="0"/>
  <p:txStyles>
    <p:titleStyle>
      <a:lvl1pPr algn="ctr" rtl="0" eaLnBrk="0" fontAlgn="base" hangingPunct="0">
        <a:spcBef>
          <a:spcPct val="0"/>
        </a:spcBef>
        <a:spcAft>
          <a:spcPct val="0"/>
        </a:spcAft>
        <a:defRPr lang="en-US" sz="3200" dirty="0">
          <a:solidFill>
            <a:schemeClr val="tx1"/>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3200">
          <a:solidFill>
            <a:srgbClr val="990033"/>
          </a:solidFill>
          <a:effectLst>
            <a:outerShdw blurRad="38100" dist="38100" dir="2700000" algn="tl">
              <a:srgbClr val="C0C0C0"/>
            </a:outerShdw>
          </a:effectLst>
          <a:latin typeface="Tahoma" pitchFamily="34" charset="0"/>
        </a:defRPr>
      </a:lvl2pPr>
      <a:lvl3pPr algn="l" rtl="0" eaLnBrk="0" fontAlgn="base" hangingPunct="0">
        <a:spcBef>
          <a:spcPct val="0"/>
        </a:spcBef>
        <a:spcAft>
          <a:spcPct val="0"/>
        </a:spcAft>
        <a:defRPr sz="3200">
          <a:solidFill>
            <a:srgbClr val="990033"/>
          </a:solidFill>
          <a:effectLst>
            <a:outerShdw blurRad="38100" dist="38100" dir="2700000" algn="tl">
              <a:srgbClr val="C0C0C0"/>
            </a:outerShdw>
          </a:effectLst>
          <a:latin typeface="Tahoma" pitchFamily="34" charset="0"/>
        </a:defRPr>
      </a:lvl3pPr>
      <a:lvl4pPr algn="l" rtl="0" eaLnBrk="0" fontAlgn="base" hangingPunct="0">
        <a:spcBef>
          <a:spcPct val="0"/>
        </a:spcBef>
        <a:spcAft>
          <a:spcPct val="0"/>
        </a:spcAft>
        <a:defRPr sz="3200">
          <a:solidFill>
            <a:srgbClr val="990033"/>
          </a:solidFill>
          <a:effectLst>
            <a:outerShdw blurRad="38100" dist="38100" dir="2700000" algn="tl">
              <a:srgbClr val="C0C0C0"/>
            </a:outerShdw>
          </a:effectLst>
          <a:latin typeface="Tahoma" pitchFamily="34" charset="0"/>
        </a:defRPr>
      </a:lvl4pPr>
      <a:lvl5pPr algn="l" rtl="0" eaLnBrk="0" fontAlgn="base" hangingPunct="0">
        <a:spcBef>
          <a:spcPct val="0"/>
        </a:spcBef>
        <a:spcAft>
          <a:spcPct val="0"/>
        </a:spcAft>
        <a:defRPr sz="3200">
          <a:solidFill>
            <a:srgbClr val="990033"/>
          </a:solidFill>
          <a:effectLst>
            <a:outerShdw blurRad="38100" dist="38100" dir="2700000" algn="tl">
              <a:srgbClr val="C0C0C0"/>
            </a:outerShdw>
          </a:effectLst>
          <a:latin typeface="Tahoma" pitchFamily="34" charset="0"/>
        </a:defRPr>
      </a:lvl5pPr>
      <a:lvl6pPr marL="457200" algn="l" rtl="0" fontAlgn="base">
        <a:spcBef>
          <a:spcPct val="0"/>
        </a:spcBef>
        <a:spcAft>
          <a:spcPct val="0"/>
        </a:spcAft>
        <a:defRPr sz="3200">
          <a:solidFill>
            <a:srgbClr val="336699"/>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3200">
          <a:solidFill>
            <a:srgbClr val="336699"/>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3200">
          <a:solidFill>
            <a:srgbClr val="336699"/>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3200">
          <a:solidFill>
            <a:srgbClr val="336699"/>
          </a:solidFill>
          <a:effectLst>
            <a:outerShdw blurRad="38100" dist="38100" dir="2700000" algn="tl">
              <a:srgbClr val="C0C0C0"/>
            </a:outerShdw>
          </a:effectLst>
          <a:latin typeface="Tahoma" pitchFamily="34" charset="0"/>
        </a:defRPr>
      </a:lvl9pPr>
    </p:titleStyle>
    <p:bodyStyle>
      <a:lvl1pPr marL="222250" indent="-222250" algn="l" rtl="0" eaLnBrk="0" fontAlgn="base" hangingPunct="0">
        <a:spcBef>
          <a:spcPts val="600"/>
        </a:spcBef>
        <a:spcAft>
          <a:spcPct val="0"/>
        </a:spcAft>
        <a:buClr>
          <a:srgbClr val="336600"/>
        </a:buClr>
        <a:buChar char="•"/>
        <a:defRPr lang="en-US" sz="2800" dirty="0" smtClean="0">
          <a:solidFill>
            <a:srgbClr val="336699"/>
          </a:solidFill>
          <a:effectLst>
            <a:outerShdw blurRad="38100" dist="38100" dir="2700000" algn="tl">
              <a:srgbClr val="C0C0C0"/>
            </a:outerShdw>
          </a:effectLst>
          <a:latin typeface="+mn-lt"/>
          <a:ea typeface="+mn-ea"/>
          <a:cs typeface="+mn-cs"/>
        </a:defRPr>
      </a:lvl1pPr>
      <a:lvl2pPr marL="625475" indent="-284163" algn="l" rtl="0" eaLnBrk="0" fontAlgn="base" hangingPunct="0">
        <a:spcBef>
          <a:spcPts val="600"/>
        </a:spcBef>
        <a:spcAft>
          <a:spcPct val="0"/>
        </a:spcAft>
        <a:buClr>
          <a:srgbClr val="336699"/>
        </a:buClr>
        <a:buSzPct val="90000"/>
        <a:buFont typeface="Wingdings" pitchFamily="2" charset="2"/>
        <a:buChar char="Ø"/>
        <a:defRPr lang="en-US" sz="2400" dirty="0" smtClean="0">
          <a:solidFill>
            <a:srgbClr val="0066CC"/>
          </a:solidFill>
          <a:effectLst>
            <a:outerShdw blurRad="38100" dist="38100" dir="2700000" algn="tl">
              <a:srgbClr val="C0C0C0"/>
            </a:outerShdw>
          </a:effectLst>
          <a:latin typeface="+mn-lt"/>
        </a:defRPr>
      </a:lvl2pPr>
      <a:lvl3pPr marL="974725" indent="-234950" algn="l" rtl="0" eaLnBrk="0" fontAlgn="base" hangingPunct="0">
        <a:spcBef>
          <a:spcPts val="600"/>
        </a:spcBef>
        <a:spcAft>
          <a:spcPct val="0"/>
        </a:spcAft>
        <a:buClr>
          <a:srgbClr val="0099CC"/>
        </a:buClr>
        <a:buSzPct val="75000"/>
        <a:buFont typeface="Wingdings" pitchFamily="2" charset="2"/>
        <a:buChar char="v"/>
        <a:defRPr lang="en-US" sz="2000" dirty="0" smtClean="0">
          <a:solidFill>
            <a:schemeClr val="tx1"/>
          </a:solidFill>
          <a:effectLst>
            <a:outerShdw blurRad="38100" dist="38100" dir="2700000" algn="tl">
              <a:srgbClr val="C0C0C0"/>
            </a:outerShdw>
          </a:effectLst>
          <a:latin typeface="+mn-lt"/>
        </a:defRPr>
      </a:lvl3pPr>
      <a:lvl4pPr marL="1311275" indent="-222250" algn="l" rtl="0" eaLnBrk="0" fontAlgn="base" hangingPunct="0">
        <a:spcBef>
          <a:spcPts val="600"/>
        </a:spcBef>
        <a:spcAft>
          <a:spcPct val="0"/>
        </a:spcAft>
        <a:buClr>
          <a:schemeClr val="bg2"/>
        </a:buClr>
        <a:buChar char="–"/>
        <a:defRPr lang="en-US" sz="2000" dirty="0" smtClean="0">
          <a:solidFill>
            <a:schemeClr val="tx1"/>
          </a:solidFill>
          <a:effectLst>
            <a:outerShdw blurRad="38100" dist="38100" dir="2700000" algn="tl">
              <a:srgbClr val="C0C0C0"/>
            </a:outerShdw>
          </a:effectLst>
          <a:latin typeface="+mn-lt"/>
        </a:defRPr>
      </a:lvl4pPr>
      <a:lvl5pPr marL="1657350" indent="-173038" algn="l" rtl="0" eaLnBrk="0" fontAlgn="base" hangingPunct="0">
        <a:spcBef>
          <a:spcPct val="20000"/>
        </a:spcBef>
        <a:spcAft>
          <a:spcPct val="0"/>
        </a:spcAft>
        <a:buClr>
          <a:schemeClr val="bg2"/>
        </a:buClr>
        <a:buChar char="•"/>
        <a:defRPr lang="en-US" sz="1600">
          <a:solidFill>
            <a:srgbClr val="993300"/>
          </a:solidFill>
          <a:effectLst>
            <a:outerShdw blurRad="38100" dist="38100" dir="2700000" algn="tl">
              <a:srgbClr val="C0C0C0"/>
            </a:outerShdw>
          </a:effectLst>
          <a:latin typeface="+mn-lt"/>
        </a:defRPr>
      </a:lvl5pPr>
      <a:lvl6pPr marL="2114550" indent="-173038" algn="l" rtl="0" fontAlgn="base">
        <a:spcBef>
          <a:spcPct val="20000"/>
        </a:spcBef>
        <a:spcAft>
          <a:spcPct val="0"/>
        </a:spcAft>
        <a:buClr>
          <a:schemeClr val="bg2"/>
        </a:buClr>
        <a:buChar char="•"/>
        <a:defRPr sz="1600">
          <a:solidFill>
            <a:srgbClr val="993300"/>
          </a:solidFill>
          <a:effectLst>
            <a:outerShdw blurRad="38100" dist="38100" dir="2700000" algn="tl">
              <a:srgbClr val="C0C0C0"/>
            </a:outerShdw>
          </a:effectLst>
          <a:latin typeface="+mn-lt"/>
        </a:defRPr>
      </a:lvl6pPr>
      <a:lvl7pPr marL="2571750" indent="-173038" algn="l" rtl="0" fontAlgn="base">
        <a:spcBef>
          <a:spcPct val="20000"/>
        </a:spcBef>
        <a:spcAft>
          <a:spcPct val="0"/>
        </a:spcAft>
        <a:buClr>
          <a:schemeClr val="bg2"/>
        </a:buClr>
        <a:buChar char="•"/>
        <a:defRPr sz="1600">
          <a:solidFill>
            <a:srgbClr val="993300"/>
          </a:solidFill>
          <a:effectLst>
            <a:outerShdw blurRad="38100" dist="38100" dir="2700000" algn="tl">
              <a:srgbClr val="C0C0C0"/>
            </a:outerShdw>
          </a:effectLst>
          <a:latin typeface="+mn-lt"/>
        </a:defRPr>
      </a:lvl7pPr>
      <a:lvl8pPr marL="3028950" indent="-173038" algn="l" rtl="0" fontAlgn="base">
        <a:spcBef>
          <a:spcPct val="20000"/>
        </a:spcBef>
        <a:spcAft>
          <a:spcPct val="0"/>
        </a:spcAft>
        <a:buClr>
          <a:schemeClr val="bg2"/>
        </a:buClr>
        <a:buChar char="•"/>
        <a:defRPr sz="1600">
          <a:solidFill>
            <a:srgbClr val="993300"/>
          </a:solidFill>
          <a:effectLst>
            <a:outerShdw blurRad="38100" dist="38100" dir="2700000" algn="tl">
              <a:srgbClr val="C0C0C0"/>
            </a:outerShdw>
          </a:effectLst>
          <a:latin typeface="+mn-lt"/>
        </a:defRPr>
      </a:lvl8pPr>
      <a:lvl9pPr marL="3486150" indent="-173038" algn="l" rtl="0" fontAlgn="base">
        <a:spcBef>
          <a:spcPct val="20000"/>
        </a:spcBef>
        <a:spcAft>
          <a:spcPct val="0"/>
        </a:spcAft>
        <a:buClr>
          <a:schemeClr val="bg2"/>
        </a:buClr>
        <a:buChar char="•"/>
        <a:defRPr sz="1600">
          <a:solidFill>
            <a:srgbClr val="993300"/>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cut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2" name="Rectangle 4"/>
          <p:cNvSpPr>
            <a:spLocks noGrp="1" noChangeArrowheads="1"/>
          </p:cNvSpPr>
          <p:nvPr>
            <p:ph type="title"/>
          </p:nvPr>
        </p:nvSpPr>
        <p:spPr/>
        <p:txBody>
          <a:bodyPr/>
          <a:lstStyle/>
          <a:p>
            <a:r>
              <a:rPr lang="en-US" dirty="0" smtClean="0"/>
              <a:t>How Executives Become Derailed</a:t>
            </a:r>
            <a:endParaRPr lang="en-US" dirty="0"/>
          </a:p>
        </p:txBody>
      </p:sp>
      <p:sp>
        <p:nvSpPr>
          <p:cNvPr id="242693" name="Rectangle 5"/>
          <p:cNvSpPr>
            <a:spLocks noGrp="1" noChangeArrowheads="1"/>
          </p:cNvSpPr>
          <p:nvPr>
            <p:ph idx="1"/>
          </p:nvPr>
        </p:nvSpPr>
        <p:spPr>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buClr>
                <a:srgbClr val="336699"/>
              </a:buClr>
            </a:pPr>
            <a:r>
              <a:rPr lang="en-US" dirty="0"/>
              <a:t>Using a bullying leadership style is viewed as intimidating, insensitive, and abrasive</a:t>
            </a:r>
          </a:p>
          <a:p>
            <a:pPr>
              <a:buClr>
                <a:srgbClr val="336699"/>
              </a:buClr>
            </a:pPr>
            <a:r>
              <a:rPr lang="en-US" dirty="0"/>
              <a:t>Being viewed as being cold, aloof, and arrogant</a:t>
            </a:r>
          </a:p>
          <a:p>
            <a:pPr>
              <a:buClr>
                <a:srgbClr val="336699"/>
              </a:buClr>
            </a:pPr>
            <a:r>
              <a:rPr lang="en-US" dirty="0" smtClean="0"/>
              <a:t>Betraying </a:t>
            </a:r>
            <a:r>
              <a:rPr lang="en-US" dirty="0"/>
              <a:t>personal trust</a:t>
            </a:r>
          </a:p>
          <a:p>
            <a:pPr>
              <a:buClr>
                <a:srgbClr val="336699"/>
              </a:buClr>
            </a:pPr>
            <a:r>
              <a:rPr lang="en-US" dirty="0"/>
              <a:t>Being regarded as self-centered, overly ambitious and thinking of the next job</a:t>
            </a:r>
          </a:p>
          <a:p>
            <a:pPr>
              <a:buClr>
                <a:srgbClr val="336699"/>
              </a:buClr>
            </a:pPr>
            <a:r>
              <a:rPr lang="en-US" dirty="0"/>
              <a:t>Having specific performance problems with the business</a:t>
            </a:r>
          </a:p>
          <a:p>
            <a:pPr>
              <a:buClr>
                <a:srgbClr val="336699"/>
              </a:buClr>
            </a:pPr>
            <a:r>
              <a:rPr lang="en-US" dirty="0"/>
              <a:t>Over-managing and unable to delegate or build a team</a:t>
            </a:r>
          </a:p>
        </p:txBody>
      </p:sp>
      <p:sp>
        <p:nvSpPr>
          <p:cNvPr id="7" name="Slide Number Placeholder 6"/>
          <p:cNvSpPr>
            <a:spLocks noGrp="1"/>
          </p:cNvSpPr>
          <p:nvPr>
            <p:ph type="sldNum" sz="quarter" idx="10"/>
          </p:nvPr>
        </p:nvSpPr>
        <p:spPr/>
        <p:txBody>
          <a:bodyPr/>
          <a:lstStyle/>
          <a:p>
            <a:pPr>
              <a:defRPr/>
            </a:pPr>
            <a:r>
              <a:rPr lang="en-US" dirty="0" smtClean="0"/>
              <a:t>2–</a:t>
            </a:r>
            <a:fld id="{3A4B463A-2C18-4BB4-9F42-077004D40555}" type="slidenum">
              <a:rPr lang="en-US" smtClean="0"/>
              <a:pPr>
                <a:defRPr/>
              </a:pPr>
              <a:t>10</a:t>
            </a:fld>
            <a:endParaRPr lang="en-US" dirty="0"/>
          </a:p>
        </p:txBody>
      </p:sp>
      <p:sp>
        <p:nvSpPr>
          <p:cNvPr id="6" name="Footer Placeholder 5"/>
          <p:cNvSpPr>
            <a:spLocks noGrp="1"/>
          </p:cNvSpPr>
          <p:nvPr>
            <p:ph type="ftr" sz="quarter" idx="11"/>
          </p:nvPr>
        </p:nvSpPr>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transition spd="slow">
    <p:cut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bwMode="auto">
          <a:xfrm>
            <a:off x="548684" y="738995"/>
            <a:ext cx="8046632" cy="0"/>
          </a:xfrm>
          <a:prstGeom prst="line">
            <a:avLst/>
          </a:prstGeom>
          <a:noFill/>
          <a:ln w="38100" cap="flat" cmpd="sng" algn="ctr">
            <a:solidFill>
              <a:srgbClr val="0099CC"/>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 name="Slide Number Placeholder 1"/>
          <p:cNvSpPr>
            <a:spLocks noGrp="1"/>
          </p:cNvSpPr>
          <p:nvPr>
            <p:ph type="sldNum" sz="quarter" idx="10"/>
          </p:nvPr>
        </p:nvSpPr>
        <p:spPr/>
        <p:txBody>
          <a:bodyPr/>
          <a:lstStyle/>
          <a:p>
            <a:pPr>
              <a:defRPr/>
            </a:pPr>
            <a:r>
              <a:rPr lang="en-US" dirty="0" smtClean="0"/>
              <a:t>2–</a:t>
            </a:r>
            <a:fld id="{6368B20B-D7E6-4343-B43B-AB691CEBCDC5}" type="slidenum">
              <a:rPr lang="en-US" smtClean="0"/>
              <a:pPr>
                <a:defRPr/>
              </a:pPr>
              <a:t>11</a:t>
            </a:fld>
            <a:endParaRPr lang="en-US" dirty="0"/>
          </a:p>
        </p:txBody>
      </p:sp>
      <p:sp>
        <p:nvSpPr>
          <p:cNvPr id="3" name="Footer Placeholder 2"/>
          <p:cNvSpPr>
            <a:spLocks noGrp="1"/>
          </p:cNvSpPr>
          <p:nvPr>
            <p:ph type="ftr" sz="quarter" idx="11"/>
          </p:nvPr>
        </p:nvSpPr>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4" name="Text Box 3" descr="SecGrnbkg03"/>
          <p:cNvSpPr txBox="1">
            <a:spLocks noChangeArrowheads="1"/>
          </p:cNvSpPr>
          <p:nvPr/>
        </p:nvSpPr>
        <p:spPr bwMode="blackWhite">
          <a:xfrm>
            <a:off x="1473706" y="470841"/>
            <a:ext cx="1097269" cy="430887"/>
          </a:xfrm>
          <a:prstGeom prst="rect">
            <a:avLst/>
          </a:prstGeom>
          <a:solidFill>
            <a:schemeClr val="accent4">
              <a:lumMod val="50000"/>
              <a:lumOff val="50000"/>
            </a:schemeClr>
          </a:solidFill>
          <a:ln>
            <a:noFill/>
          </a:ln>
          <a:extLst/>
        </p:spPr>
        <p:txBody>
          <a:bodyPr wrap="square" lIns="0" tIns="0" rIns="0" bIns="0" anchor="ctr" anchorCtr="1">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ts val="0"/>
              </a:spcBef>
            </a:pPr>
            <a:r>
              <a:rPr lang="en-US" sz="2800" b="1" dirty="0" smtClean="0">
                <a:solidFill>
                  <a:schemeClr val="bg1"/>
                </a:solidFill>
                <a:latin typeface="Trebuchet MS" pitchFamily="34" charset="0"/>
                <a:cs typeface="Tahoma" pitchFamily="34" charset="0"/>
              </a:rPr>
              <a:t>2.1</a:t>
            </a:r>
            <a:endParaRPr lang="en-US" sz="2800" b="1" dirty="0">
              <a:solidFill>
                <a:schemeClr val="bg1"/>
              </a:solidFill>
              <a:latin typeface="Trebuchet MS" pitchFamily="34" charset="0"/>
              <a:cs typeface="Tahoma" pitchFamily="34" charset="0"/>
            </a:endParaRPr>
          </a:p>
        </p:txBody>
      </p:sp>
      <p:sp>
        <p:nvSpPr>
          <p:cNvPr id="5" name="Text Box 4"/>
          <p:cNvSpPr txBox="1">
            <a:spLocks noChangeArrowheads="1"/>
          </p:cNvSpPr>
          <p:nvPr/>
        </p:nvSpPr>
        <p:spPr bwMode="auto">
          <a:xfrm>
            <a:off x="2743220" y="390247"/>
            <a:ext cx="5760657"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defRPr/>
            </a:pPr>
            <a:r>
              <a:rPr lang="en-US" sz="1800" b="1" dirty="0">
                <a:solidFill>
                  <a:srgbClr val="292929"/>
                </a:solidFill>
                <a:latin typeface="+mn-lt"/>
                <a:cs typeface="Tahoma" pitchFamily="34" charset="0"/>
              </a:rPr>
              <a:t>Why Executives Are Derailed</a:t>
            </a:r>
            <a:endParaRPr lang="en-US" sz="1800" b="1" dirty="0" smtClean="0">
              <a:solidFill>
                <a:srgbClr val="292929"/>
              </a:solidFill>
              <a:latin typeface="+mn-lt"/>
              <a:cs typeface="Tahoma" pitchFamily="34" charset="0"/>
            </a:endParaRPr>
          </a:p>
        </p:txBody>
      </p:sp>
      <p:sp>
        <p:nvSpPr>
          <p:cNvPr id="6" name="TextBox 5"/>
          <p:cNvSpPr txBox="1"/>
          <p:nvPr/>
        </p:nvSpPr>
        <p:spPr>
          <a:xfrm>
            <a:off x="457245" y="390247"/>
            <a:ext cx="1005827" cy="369332"/>
          </a:xfrm>
          <a:prstGeom prst="rect">
            <a:avLst/>
          </a:prstGeom>
          <a:noFill/>
        </p:spPr>
        <p:txBody>
          <a:bodyPr wrap="square" rtlCol="0">
            <a:spAutoFit/>
          </a:bodyPr>
          <a:lstStyle/>
          <a:p>
            <a:r>
              <a:rPr lang="en-US" sz="1800" b="1" dirty="0" smtClean="0"/>
              <a:t>Exhibit</a:t>
            </a:r>
            <a:endParaRPr lang="en-US" sz="1800" b="1" dirty="0"/>
          </a:p>
        </p:txBody>
      </p:sp>
      <p:sp>
        <p:nvSpPr>
          <p:cNvPr id="7" name="Rectangle 6"/>
          <p:cNvSpPr/>
          <p:nvPr/>
        </p:nvSpPr>
        <p:spPr>
          <a:xfrm>
            <a:off x="640123" y="1325903"/>
            <a:ext cx="7863754" cy="4555093"/>
          </a:xfrm>
          <a:prstGeom prst="rect">
            <a:avLst/>
          </a:prstGeom>
        </p:spPr>
        <p:txBody>
          <a:bodyPr wrap="square">
            <a:spAutoFit/>
          </a:bodyPr>
          <a:lstStyle/>
          <a:p>
            <a:pPr marL="342900" indent="-342900">
              <a:spcBef>
                <a:spcPts val="1200"/>
              </a:spcBef>
              <a:buClr>
                <a:srgbClr val="0070C0"/>
              </a:buClr>
              <a:buFont typeface="Arial" pitchFamily="34" charset="0"/>
              <a:buChar char="•"/>
            </a:pPr>
            <a:r>
              <a:rPr lang="en-US" sz="2400" dirty="0" smtClean="0"/>
              <a:t>They </a:t>
            </a:r>
            <a:r>
              <a:rPr lang="en-US" sz="2400" dirty="0"/>
              <a:t>used a bullying style viewed as intimidating, insensitive, and abrasive.</a:t>
            </a:r>
          </a:p>
          <a:p>
            <a:pPr marL="342900" indent="-342900">
              <a:spcBef>
                <a:spcPts val="1200"/>
              </a:spcBef>
              <a:buClr>
                <a:srgbClr val="0070C0"/>
              </a:buClr>
              <a:buFont typeface="Arial" pitchFamily="34" charset="0"/>
              <a:buChar char="•"/>
            </a:pPr>
            <a:r>
              <a:rPr lang="en-US" sz="2400" dirty="0" smtClean="0"/>
              <a:t>They </a:t>
            </a:r>
            <a:r>
              <a:rPr lang="en-US" sz="2400" dirty="0"/>
              <a:t>were viewed as being cold, aloof, and arrogant.</a:t>
            </a:r>
          </a:p>
          <a:p>
            <a:pPr marL="342900" indent="-342900">
              <a:spcBef>
                <a:spcPts val="1200"/>
              </a:spcBef>
              <a:buClr>
                <a:srgbClr val="0070C0"/>
              </a:buClr>
              <a:buFont typeface="Arial" pitchFamily="34" charset="0"/>
              <a:buChar char="•"/>
            </a:pPr>
            <a:r>
              <a:rPr lang="en-US" sz="2400" dirty="0" smtClean="0"/>
              <a:t>They </a:t>
            </a:r>
            <a:r>
              <a:rPr lang="en-US" sz="2400" dirty="0"/>
              <a:t>betrayed personal trust.</a:t>
            </a:r>
          </a:p>
          <a:p>
            <a:pPr marL="342900" indent="-342900">
              <a:spcBef>
                <a:spcPts val="1200"/>
              </a:spcBef>
              <a:buClr>
                <a:srgbClr val="0070C0"/>
              </a:buClr>
              <a:buFont typeface="Arial" pitchFamily="34" charset="0"/>
              <a:buChar char="•"/>
            </a:pPr>
            <a:r>
              <a:rPr lang="en-US" sz="2400" dirty="0" smtClean="0"/>
              <a:t>They </a:t>
            </a:r>
            <a:r>
              <a:rPr lang="en-US" sz="2400" dirty="0"/>
              <a:t>were self-centered and viewed as overly ambitious and thinking of </a:t>
            </a:r>
            <a:r>
              <a:rPr lang="en-US" sz="2400" dirty="0" smtClean="0"/>
              <a:t>the next </a:t>
            </a:r>
            <a:r>
              <a:rPr lang="en-US" sz="2400" dirty="0"/>
              <a:t>job.</a:t>
            </a:r>
          </a:p>
          <a:p>
            <a:pPr marL="342900" indent="-342900">
              <a:spcBef>
                <a:spcPts val="1200"/>
              </a:spcBef>
              <a:buClr>
                <a:srgbClr val="0070C0"/>
              </a:buClr>
              <a:buFont typeface="Arial" pitchFamily="34" charset="0"/>
              <a:buChar char="•"/>
            </a:pPr>
            <a:r>
              <a:rPr lang="en-US" sz="2400" dirty="0" smtClean="0"/>
              <a:t>They </a:t>
            </a:r>
            <a:r>
              <a:rPr lang="en-US" sz="2400" dirty="0"/>
              <a:t>had specific performance problems with the business.</a:t>
            </a:r>
          </a:p>
          <a:p>
            <a:pPr marL="342900" indent="-342900">
              <a:spcBef>
                <a:spcPts val="1200"/>
              </a:spcBef>
              <a:buClr>
                <a:srgbClr val="0070C0"/>
              </a:buClr>
              <a:buFont typeface="Arial" pitchFamily="34" charset="0"/>
              <a:buChar char="•"/>
            </a:pPr>
            <a:r>
              <a:rPr lang="en-US" sz="2400" dirty="0" smtClean="0"/>
              <a:t>They </a:t>
            </a:r>
            <a:r>
              <a:rPr lang="en-US" sz="2400" dirty="0"/>
              <a:t>overmanaged and were unable to delegate or build a team.</a:t>
            </a:r>
          </a:p>
        </p:txBody>
      </p:sp>
    </p:spTree>
    <p:extLst>
      <p:ext uri="{BB962C8B-B14F-4D97-AF65-F5344CB8AC3E}">
        <p14:creationId xmlns:p14="http://schemas.microsoft.com/office/powerpoint/2010/main" xmlns="" val="3087305001"/>
      </p:ext>
    </p:extLst>
  </p:cSld>
  <p:clrMapOvr>
    <a:masterClrMapping/>
  </p:clrMapOvr>
  <p:transition spd="slow">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wipe(left)">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wipe(left)">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wipe(left)">
                                      <p:cBhvr>
                                        <p:cTn id="22" dur="5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wipe(left)">
                                      <p:cBhvr>
                                        <p:cTn id="27" dur="500"/>
                                        <p:tgtEl>
                                          <p:spTgt spid="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animEffect transition="in" filter="wipe(left)">
                                      <p:cBhvr>
                                        <p:cTn id="32"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51" name="Rectangle 15"/>
          <p:cNvSpPr>
            <a:spLocks noGrp="1" noChangeArrowheads="1"/>
          </p:cNvSpPr>
          <p:nvPr>
            <p:ph type="title"/>
          </p:nvPr>
        </p:nvSpPr>
        <p:spPr>
          <a:xfrm>
            <a:off x="523875" y="197831"/>
            <a:ext cx="8077200" cy="579438"/>
          </a:xfrm>
          <a:noFill/>
          <a:ln/>
        </p:spPr>
        <p:txBody>
          <a:bodyPr/>
          <a:lstStyle/>
          <a:p>
            <a:pPr algn="ctr"/>
            <a:r>
              <a:rPr lang="en-US" dirty="0"/>
              <a:t>Traits of Effective Leaders</a:t>
            </a:r>
          </a:p>
        </p:txBody>
      </p:sp>
      <p:sp>
        <p:nvSpPr>
          <p:cNvPr id="2" name="Footer Placeholder 1"/>
          <p:cNvSpPr>
            <a:spLocks noGrp="1"/>
          </p:cNvSpPr>
          <p:nvPr>
            <p:ph type="ftr" sz="quarter" idx="10"/>
          </p:nvPr>
        </p:nvSpPr>
        <p:spPr>
          <a:xfrm>
            <a:off x="274638" y="6354763"/>
            <a:ext cx="5851525" cy="366712"/>
          </a:xfrm>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3" name="Slide Number Placeholder 2"/>
          <p:cNvSpPr>
            <a:spLocks noGrp="1"/>
          </p:cNvSpPr>
          <p:nvPr>
            <p:ph type="sldNum" sz="quarter" idx="11"/>
          </p:nvPr>
        </p:nvSpPr>
        <p:spPr>
          <a:xfrm>
            <a:off x="6659563" y="6354763"/>
            <a:ext cx="2209800" cy="366712"/>
          </a:xfrm>
        </p:spPr>
        <p:txBody>
          <a:bodyPr/>
          <a:lstStyle/>
          <a:p>
            <a:pPr>
              <a:defRPr/>
            </a:pPr>
            <a:r>
              <a:rPr lang="en-US" dirty="0" smtClean="0"/>
              <a:t>2–</a:t>
            </a:r>
            <a:fld id="{038B3CA7-42C0-4034-8ECB-182B923D6494}" type="slidenum">
              <a:rPr lang="en-US" smtClean="0">
                <a:cs typeface="+mn-cs"/>
              </a:rPr>
              <a:pPr>
                <a:defRPr/>
              </a:pPr>
              <a:t>12</a:t>
            </a:fld>
            <a:endParaRPr lang="en-US" dirty="0">
              <a:cs typeface="+mn-cs"/>
            </a:endParaRPr>
          </a:p>
        </p:txBody>
      </p:sp>
      <p:grpSp>
        <p:nvGrpSpPr>
          <p:cNvPr id="14357" name="Group 14356"/>
          <p:cNvGrpSpPr/>
          <p:nvPr/>
        </p:nvGrpSpPr>
        <p:grpSpPr>
          <a:xfrm>
            <a:off x="457245" y="1600220"/>
            <a:ext cx="8229510" cy="3869002"/>
            <a:chOff x="655342" y="1600220"/>
            <a:chExt cx="7833316" cy="3869002"/>
          </a:xfrm>
        </p:grpSpPr>
        <p:sp>
          <p:nvSpPr>
            <p:cNvPr id="14340" name="AutoShape 4"/>
            <p:cNvSpPr>
              <a:spLocks noChangeArrowheads="1"/>
            </p:cNvSpPr>
            <p:nvPr/>
          </p:nvSpPr>
          <p:spPr bwMode="auto">
            <a:xfrm>
              <a:off x="2575561" y="1600220"/>
              <a:ext cx="1905000" cy="760076"/>
            </a:xfrm>
            <a:prstGeom prst="roundRect">
              <a:avLst>
                <a:gd name="adj" fmla="val 10189"/>
              </a:avLst>
            </a:prstGeom>
            <a:solidFill>
              <a:srgbClr val="0099CC"/>
            </a:solidFill>
            <a:ln>
              <a:solidFill>
                <a:schemeClr val="accent6">
                  <a:lumMod val="75000"/>
                </a:schemeClr>
              </a:solidFill>
            </a:ln>
            <a:effectLst>
              <a:outerShdw blurRad="50800" dist="38100" dir="2700000" algn="tl" rotWithShape="0">
                <a:prstClr val="black">
                  <a:alpha val="40000"/>
                </a:prstClr>
              </a:outerShdw>
            </a:effectLst>
          </p:spPr>
          <p:txBody>
            <a:bodyPr anchor="ctr" anchorCtr="1"/>
            <a:lstStyle/>
            <a:p>
              <a:pPr algn="ctr"/>
              <a:r>
                <a:rPr lang="en-US" sz="2000" b="1" dirty="0">
                  <a:solidFill>
                    <a:schemeClr val="bg1"/>
                  </a:solidFill>
                  <a:effectLst>
                    <a:outerShdw blurRad="38100" dist="38100" dir="2700000" algn="tl">
                      <a:srgbClr val="000000">
                        <a:alpha val="43137"/>
                      </a:srgbClr>
                    </a:outerShdw>
                  </a:effectLst>
                </a:rPr>
                <a:t>Internal locus </a:t>
              </a:r>
              <a:br>
                <a:rPr lang="en-US" sz="2000" b="1" dirty="0">
                  <a:solidFill>
                    <a:schemeClr val="bg1"/>
                  </a:solidFill>
                  <a:effectLst>
                    <a:outerShdw blurRad="38100" dist="38100" dir="2700000" algn="tl">
                      <a:srgbClr val="000000">
                        <a:alpha val="43137"/>
                      </a:srgbClr>
                    </a:outerShdw>
                  </a:effectLst>
                </a:rPr>
              </a:br>
              <a:r>
                <a:rPr lang="en-US" sz="2000" b="1" dirty="0">
                  <a:solidFill>
                    <a:schemeClr val="bg1"/>
                  </a:solidFill>
                  <a:effectLst>
                    <a:outerShdw blurRad="38100" dist="38100" dir="2700000" algn="tl">
                      <a:srgbClr val="000000">
                        <a:alpha val="43137"/>
                      </a:srgbClr>
                    </a:outerShdw>
                  </a:effectLst>
                </a:rPr>
                <a:t>of control</a:t>
              </a:r>
            </a:p>
          </p:txBody>
        </p:sp>
        <p:sp>
          <p:nvSpPr>
            <p:cNvPr id="14342" name="AutoShape 6"/>
            <p:cNvSpPr>
              <a:spLocks noChangeArrowheads="1"/>
            </p:cNvSpPr>
            <p:nvPr/>
          </p:nvSpPr>
          <p:spPr bwMode="auto">
            <a:xfrm>
              <a:off x="655342" y="2486046"/>
              <a:ext cx="1905000" cy="760076"/>
            </a:xfrm>
            <a:prstGeom prst="roundRect">
              <a:avLst>
                <a:gd name="adj" fmla="val 12040"/>
              </a:avLst>
            </a:prstGeom>
            <a:solidFill>
              <a:srgbClr val="0099CC"/>
            </a:solidFill>
            <a:ln>
              <a:solidFill>
                <a:schemeClr val="accent6">
                  <a:lumMod val="75000"/>
                </a:schemeClr>
              </a:solidFill>
            </a:ln>
            <a:effectLst>
              <a:outerShdw blurRad="50800" dist="38100" dir="2700000" algn="tl" rotWithShape="0">
                <a:prstClr val="black">
                  <a:alpha val="40000"/>
                </a:prstClr>
              </a:outerShdw>
            </a:effectLst>
          </p:spPr>
          <p:txBody>
            <a:bodyPr anchor="ctr" anchorCtr="1"/>
            <a:lstStyle/>
            <a:p>
              <a:pPr algn="ctr"/>
              <a:r>
                <a:rPr lang="en-US" sz="2000" b="1" dirty="0" smtClean="0">
                  <a:solidFill>
                    <a:schemeClr val="bg1"/>
                  </a:solidFill>
                  <a:effectLst>
                    <a:outerShdw blurRad="38100" dist="38100" dir="2700000" algn="tl">
                      <a:srgbClr val="000000">
                        <a:alpha val="43137"/>
                      </a:srgbClr>
                    </a:outerShdw>
                  </a:effectLst>
                </a:rPr>
                <a:t>Energy/</a:t>
              </a:r>
              <a:br>
                <a:rPr lang="en-US" sz="2000" b="1" dirty="0" smtClean="0">
                  <a:solidFill>
                    <a:schemeClr val="bg1"/>
                  </a:solidFill>
                  <a:effectLst>
                    <a:outerShdw blurRad="38100" dist="38100" dir="2700000" algn="tl">
                      <a:srgbClr val="000000">
                        <a:alpha val="43137"/>
                      </a:srgbClr>
                    </a:outerShdw>
                  </a:effectLst>
                </a:rPr>
              </a:br>
              <a:r>
                <a:rPr lang="en-US" sz="2000" b="1" dirty="0" smtClean="0">
                  <a:solidFill>
                    <a:schemeClr val="bg1"/>
                  </a:solidFill>
                  <a:effectLst>
                    <a:outerShdw blurRad="38100" dist="38100" dir="2700000" algn="tl">
                      <a:srgbClr val="000000">
                        <a:alpha val="43137"/>
                      </a:srgbClr>
                    </a:outerShdw>
                  </a:effectLst>
                </a:rPr>
                <a:t>Determination</a:t>
              </a:r>
              <a:endParaRPr lang="en-US" sz="2000" b="1" dirty="0">
                <a:solidFill>
                  <a:schemeClr val="bg1"/>
                </a:solidFill>
                <a:effectLst>
                  <a:outerShdw blurRad="38100" dist="38100" dir="2700000" algn="tl">
                    <a:srgbClr val="000000">
                      <a:alpha val="43137"/>
                    </a:srgbClr>
                  </a:outerShdw>
                </a:effectLst>
              </a:endParaRPr>
            </a:p>
          </p:txBody>
        </p:sp>
        <p:sp>
          <p:nvSpPr>
            <p:cNvPr id="14343" name="AutoShape 7"/>
            <p:cNvSpPr>
              <a:spLocks noChangeArrowheads="1"/>
            </p:cNvSpPr>
            <p:nvPr/>
          </p:nvSpPr>
          <p:spPr bwMode="auto">
            <a:xfrm>
              <a:off x="6583658" y="2486046"/>
              <a:ext cx="1905000" cy="760076"/>
            </a:xfrm>
            <a:prstGeom prst="roundRect">
              <a:avLst>
                <a:gd name="adj" fmla="val 8338"/>
              </a:avLst>
            </a:prstGeom>
            <a:solidFill>
              <a:srgbClr val="0099CC"/>
            </a:solidFill>
            <a:ln>
              <a:solidFill>
                <a:schemeClr val="accent6">
                  <a:lumMod val="75000"/>
                </a:schemeClr>
              </a:solidFill>
            </a:ln>
            <a:effectLst>
              <a:outerShdw blurRad="50800" dist="38100" dir="2700000" algn="tl" rotWithShape="0">
                <a:prstClr val="black">
                  <a:alpha val="40000"/>
                </a:prstClr>
              </a:outerShdw>
            </a:effectLst>
          </p:spPr>
          <p:txBody>
            <a:bodyPr anchor="ctr" anchorCtr="1"/>
            <a:lstStyle/>
            <a:p>
              <a:pPr algn="ctr"/>
              <a:r>
                <a:rPr lang="en-US" sz="2000" b="1" dirty="0">
                  <a:solidFill>
                    <a:schemeClr val="bg1"/>
                  </a:solidFill>
                  <a:effectLst>
                    <a:outerShdw blurRad="38100" dist="38100" dir="2700000" algn="tl">
                      <a:srgbClr val="000000">
                        <a:alpha val="43137"/>
                      </a:srgbClr>
                    </a:outerShdw>
                  </a:effectLst>
                </a:rPr>
                <a:t>Flexibility</a:t>
              </a:r>
            </a:p>
          </p:txBody>
        </p:sp>
        <p:sp>
          <p:nvSpPr>
            <p:cNvPr id="14344" name="AutoShape 8"/>
            <p:cNvSpPr>
              <a:spLocks noChangeArrowheads="1"/>
            </p:cNvSpPr>
            <p:nvPr/>
          </p:nvSpPr>
          <p:spPr bwMode="auto">
            <a:xfrm>
              <a:off x="655342" y="3441974"/>
              <a:ext cx="1905000" cy="734128"/>
            </a:xfrm>
            <a:prstGeom prst="roundRect">
              <a:avLst>
                <a:gd name="adj" fmla="val 10918"/>
              </a:avLst>
            </a:prstGeom>
            <a:solidFill>
              <a:srgbClr val="0099CC"/>
            </a:solidFill>
            <a:ln>
              <a:solidFill>
                <a:schemeClr val="accent6">
                  <a:lumMod val="75000"/>
                </a:schemeClr>
              </a:solidFill>
            </a:ln>
            <a:effectLst>
              <a:outerShdw blurRad="50800" dist="38100" dir="2700000" algn="tl" rotWithShape="0">
                <a:prstClr val="black">
                  <a:alpha val="40000"/>
                </a:prstClr>
              </a:outerShdw>
            </a:effectLst>
          </p:spPr>
          <p:txBody>
            <a:bodyPr anchor="ctr" anchorCtr="1"/>
            <a:lstStyle/>
            <a:p>
              <a:pPr algn="ctr"/>
              <a:r>
                <a:rPr lang="en-US" sz="2000" b="1" dirty="0">
                  <a:solidFill>
                    <a:schemeClr val="bg1"/>
                  </a:solidFill>
                  <a:effectLst>
                    <a:outerShdw blurRad="38100" dist="38100" dir="2700000" algn="tl">
                      <a:srgbClr val="000000">
                        <a:alpha val="43137"/>
                      </a:srgbClr>
                    </a:outerShdw>
                  </a:effectLst>
                </a:rPr>
                <a:t>Dominance</a:t>
              </a:r>
            </a:p>
          </p:txBody>
        </p:sp>
        <p:sp>
          <p:nvSpPr>
            <p:cNvPr id="14345" name="AutoShape 9"/>
            <p:cNvSpPr>
              <a:spLocks noChangeArrowheads="1"/>
            </p:cNvSpPr>
            <p:nvPr/>
          </p:nvSpPr>
          <p:spPr bwMode="auto">
            <a:xfrm>
              <a:off x="6583658" y="3429000"/>
              <a:ext cx="1905000" cy="760076"/>
            </a:xfrm>
            <a:prstGeom prst="roundRect">
              <a:avLst>
                <a:gd name="adj" fmla="val 10189"/>
              </a:avLst>
            </a:prstGeom>
            <a:solidFill>
              <a:srgbClr val="0099CC"/>
            </a:solidFill>
            <a:ln>
              <a:solidFill>
                <a:schemeClr val="accent6">
                  <a:lumMod val="75000"/>
                </a:schemeClr>
              </a:solidFill>
            </a:ln>
            <a:effectLst>
              <a:outerShdw blurRad="50800" dist="38100" dir="2700000" algn="tl" rotWithShape="0">
                <a:prstClr val="black">
                  <a:alpha val="40000"/>
                </a:prstClr>
              </a:outerShdw>
            </a:effectLst>
          </p:spPr>
          <p:txBody>
            <a:bodyPr anchor="ctr" anchorCtr="1"/>
            <a:lstStyle/>
            <a:p>
              <a:pPr algn="ctr"/>
              <a:r>
                <a:rPr lang="en-US" sz="2000" b="1" dirty="0">
                  <a:solidFill>
                    <a:schemeClr val="bg1"/>
                  </a:solidFill>
                  <a:effectLst>
                    <a:outerShdw blurRad="38100" dist="38100" dir="2700000" algn="tl">
                      <a:srgbClr val="000000">
                        <a:alpha val="43137"/>
                      </a:srgbClr>
                    </a:outerShdw>
                  </a:effectLst>
                </a:rPr>
                <a:t>Sensitivity </a:t>
              </a:r>
            </a:p>
            <a:p>
              <a:pPr algn="ctr"/>
              <a:r>
                <a:rPr lang="en-US" sz="2000" b="1" dirty="0">
                  <a:solidFill>
                    <a:schemeClr val="bg1"/>
                  </a:solidFill>
                  <a:effectLst>
                    <a:outerShdw blurRad="38100" dist="38100" dir="2700000" algn="tl">
                      <a:srgbClr val="000000">
                        <a:alpha val="43137"/>
                      </a:srgbClr>
                    </a:outerShdw>
                  </a:effectLst>
                </a:rPr>
                <a:t>to others</a:t>
              </a:r>
            </a:p>
          </p:txBody>
        </p:sp>
        <p:sp>
          <p:nvSpPr>
            <p:cNvPr id="14346" name="AutoShape 10"/>
            <p:cNvSpPr>
              <a:spLocks noChangeArrowheads="1"/>
            </p:cNvSpPr>
            <p:nvPr/>
          </p:nvSpPr>
          <p:spPr bwMode="auto">
            <a:xfrm>
              <a:off x="1463074" y="4343390"/>
              <a:ext cx="1993760" cy="813054"/>
            </a:xfrm>
            <a:prstGeom prst="roundRect">
              <a:avLst>
                <a:gd name="adj" fmla="val 8881"/>
              </a:avLst>
            </a:prstGeom>
            <a:solidFill>
              <a:srgbClr val="0099CC"/>
            </a:solidFill>
            <a:ln>
              <a:solidFill>
                <a:schemeClr val="accent6">
                  <a:lumMod val="75000"/>
                </a:schemeClr>
              </a:solidFill>
            </a:ln>
            <a:effectLst>
              <a:outerShdw blurRad="50800" dist="38100" dir="2700000" algn="tl" rotWithShape="0">
                <a:prstClr val="black">
                  <a:alpha val="40000"/>
                </a:prstClr>
              </a:outerShdw>
            </a:effectLst>
          </p:spPr>
          <p:txBody>
            <a:bodyPr anchor="ctr" anchorCtr="1"/>
            <a:lstStyle/>
            <a:p>
              <a:pPr algn="ctr"/>
              <a:r>
                <a:rPr lang="en-US" sz="2000" b="1" dirty="0">
                  <a:solidFill>
                    <a:schemeClr val="bg1"/>
                  </a:solidFill>
                  <a:effectLst>
                    <a:outerShdw blurRad="38100" dist="38100" dir="2700000" algn="tl">
                      <a:srgbClr val="000000">
                        <a:alpha val="43137"/>
                      </a:srgbClr>
                    </a:outerShdw>
                  </a:effectLst>
                </a:rPr>
                <a:t>Self-confidence</a:t>
              </a:r>
            </a:p>
          </p:txBody>
        </p:sp>
        <p:sp>
          <p:nvSpPr>
            <p:cNvPr id="14347" name="AutoShape 11"/>
            <p:cNvSpPr>
              <a:spLocks noChangeArrowheads="1"/>
            </p:cNvSpPr>
            <p:nvPr/>
          </p:nvSpPr>
          <p:spPr bwMode="auto">
            <a:xfrm>
              <a:off x="5684487" y="4343390"/>
              <a:ext cx="1905000" cy="760076"/>
            </a:xfrm>
            <a:prstGeom prst="roundRect">
              <a:avLst>
                <a:gd name="adj" fmla="val 9264"/>
              </a:avLst>
            </a:prstGeom>
            <a:solidFill>
              <a:srgbClr val="0099CC"/>
            </a:solidFill>
            <a:ln>
              <a:solidFill>
                <a:schemeClr val="accent6">
                  <a:lumMod val="75000"/>
                </a:schemeClr>
              </a:solidFill>
            </a:ln>
            <a:effectLst>
              <a:outerShdw blurRad="50800" dist="38100" dir="2700000" algn="tl" rotWithShape="0">
                <a:prstClr val="black">
                  <a:alpha val="40000"/>
                </a:prstClr>
              </a:outerShdw>
            </a:effectLst>
          </p:spPr>
          <p:txBody>
            <a:bodyPr anchor="ctr" anchorCtr="1"/>
            <a:lstStyle/>
            <a:p>
              <a:pPr algn="ctr"/>
              <a:r>
                <a:rPr lang="en-US" sz="2000" b="1" dirty="0">
                  <a:solidFill>
                    <a:schemeClr val="bg1"/>
                  </a:solidFill>
                  <a:effectLst>
                    <a:outerShdw blurRad="38100" dist="38100" dir="2700000" algn="tl">
                      <a:srgbClr val="000000">
                        <a:alpha val="43137"/>
                      </a:srgbClr>
                    </a:outerShdw>
                  </a:effectLst>
                </a:rPr>
                <a:t>Intelligence</a:t>
              </a:r>
            </a:p>
          </p:txBody>
        </p:sp>
        <p:sp>
          <p:nvSpPr>
            <p:cNvPr id="14349" name="AutoShape 13"/>
            <p:cNvSpPr>
              <a:spLocks noChangeArrowheads="1"/>
            </p:cNvSpPr>
            <p:nvPr/>
          </p:nvSpPr>
          <p:spPr bwMode="auto">
            <a:xfrm>
              <a:off x="3606581" y="4709146"/>
              <a:ext cx="1905000" cy="760076"/>
            </a:xfrm>
            <a:prstGeom prst="roundRect">
              <a:avLst>
                <a:gd name="adj" fmla="val 8339"/>
              </a:avLst>
            </a:prstGeom>
            <a:solidFill>
              <a:srgbClr val="0099CC"/>
            </a:solidFill>
            <a:ln>
              <a:solidFill>
                <a:schemeClr val="accent6">
                  <a:lumMod val="75000"/>
                </a:schemeClr>
              </a:solidFill>
            </a:ln>
            <a:effectLst>
              <a:outerShdw blurRad="50800" dist="38100" dir="2700000" algn="tl" rotWithShape="0">
                <a:prstClr val="black">
                  <a:alpha val="40000"/>
                </a:prstClr>
              </a:outerShdw>
            </a:effectLst>
          </p:spPr>
          <p:txBody>
            <a:bodyPr anchor="ctr" anchorCtr="1"/>
            <a:lstStyle/>
            <a:p>
              <a:pPr algn="ctr"/>
              <a:r>
                <a:rPr lang="en-US" sz="2000" b="1" dirty="0">
                  <a:solidFill>
                    <a:schemeClr val="bg1"/>
                  </a:solidFill>
                  <a:effectLst>
                    <a:outerShdw blurRad="38100" dist="38100" dir="2700000" algn="tl">
                      <a:srgbClr val="000000">
                        <a:alpha val="43137"/>
                      </a:srgbClr>
                    </a:outerShdw>
                  </a:effectLst>
                </a:rPr>
                <a:t>Stability</a:t>
              </a:r>
            </a:p>
          </p:txBody>
        </p:sp>
        <p:cxnSp>
          <p:nvCxnSpPr>
            <p:cNvPr id="5" name="Straight Connector 4"/>
            <p:cNvCxnSpPr>
              <a:stCxn id="14340" idx="2"/>
              <a:endCxn id="17" idx="4"/>
            </p:cNvCxnSpPr>
            <p:nvPr/>
          </p:nvCxnSpPr>
          <p:spPr bwMode="auto">
            <a:xfrm>
              <a:off x="3528061" y="2360296"/>
              <a:ext cx="1034539" cy="1583457"/>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0" name="Straight Connector 19"/>
            <p:cNvCxnSpPr>
              <a:stCxn id="17" idx="7"/>
              <a:endCxn id="14344" idx="3"/>
            </p:cNvCxnSpPr>
            <p:nvPr/>
          </p:nvCxnSpPr>
          <p:spPr bwMode="auto">
            <a:xfrm flipH="1">
              <a:off x="2560342" y="3068309"/>
              <a:ext cx="3224096" cy="740729"/>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1" name="Straight Connector 20"/>
            <p:cNvCxnSpPr>
              <a:stCxn id="17" idx="7"/>
              <a:endCxn id="14346" idx="0"/>
            </p:cNvCxnSpPr>
            <p:nvPr/>
          </p:nvCxnSpPr>
          <p:spPr bwMode="auto">
            <a:xfrm flipH="1">
              <a:off x="2459954" y="3068309"/>
              <a:ext cx="3324484" cy="1275081"/>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2" name="Straight Connector 21"/>
            <p:cNvCxnSpPr>
              <a:stCxn id="17" idx="0"/>
              <a:endCxn id="14349" idx="0"/>
            </p:cNvCxnSpPr>
            <p:nvPr/>
          </p:nvCxnSpPr>
          <p:spPr bwMode="auto">
            <a:xfrm flipH="1">
              <a:off x="4559081" y="2918107"/>
              <a:ext cx="3519" cy="1791039"/>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3" name="Straight Connector 22"/>
            <p:cNvCxnSpPr>
              <a:stCxn id="17" idx="1"/>
              <a:endCxn id="14347" idx="0"/>
            </p:cNvCxnSpPr>
            <p:nvPr/>
          </p:nvCxnSpPr>
          <p:spPr bwMode="auto">
            <a:xfrm>
              <a:off x="3340762" y="3068309"/>
              <a:ext cx="3296225" cy="1275081"/>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4" name="Straight Connector 23"/>
            <p:cNvCxnSpPr>
              <a:stCxn id="17" idx="1"/>
              <a:endCxn id="14345" idx="1"/>
            </p:cNvCxnSpPr>
            <p:nvPr/>
          </p:nvCxnSpPr>
          <p:spPr bwMode="auto">
            <a:xfrm>
              <a:off x="3340762" y="3068309"/>
              <a:ext cx="3242896" cy="740729"/>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5" name="Straight Connector 24"/>
            <p:cNvCxnSpPr>
              <a:stCxn id="17" idx="7"/>
              <a:endCxn id="14343" idx="1"/>
            </p:cNvCxnSpPr>
            <p:nvPr/>
          </p:nvCxnSpPr>
          <p:spPr bwMode="auto">
            <a:xfrm flipV="1">
              <a:off x="5784438" y="2866084"/>
              <a:ext cx="799220" cy="202225"/>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6" name="Straight Connector 25"/>
            <p:cNvCxnSpPr>
              <a:stCxn id="17" idx="4"/>
              <a:endCxn id="14341" idx="0"/>
            </p:cNvCxnSpPr>
            <p:nvPr/>
          </p:nvCxnSpPr>
          <p:spPr bwMode="auto">
            <a:xfrm flipV="1">
              <a:off x="4562600" y="1600220"/>
              <a:ext cx="1053339" cy="2343533"/>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42" name="Straight Connector 41"/>
            <p:cNvCxnSpPr>
              <a:stCxn id="17" idx="5"/>
              <a:endCxn id="14342" idx="3"/>
            </p:cNvCxnSpPr>
            <p:nvPr/>
          </p:nvCxnSpPr>
          <p:spPr bwMode="auto">
            <a:xfrm flipH="1" flipV="1">
              <a:off x="2560342" y="2866084"/>
              <a:ext cx="3224096" cy="927467"/>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17" name="TextBox 16"/>
            <p:cNvSpPr txBox="1"/>
            <p:nvPr/>
          </p:nvSpPr>
          <p:spPr>
            <a:xfrm>
              <a:off x="2834660" y="2918107"/>
              <a:ext cx="3455880" cy="1025646"/>
            </a:xfrm>
            <a:prstGeom prst="ellipse">
              <a:avLst/>
            </a:prstGeom>
            <a:blipFill dpi="0" rotWithShape="1">
              <a:blip r:embed="rId3" cstate="print">
                <a:extLst>
                  <a:ext uri="{28A0092B-C50C-407E-A947-70E740481C1C}">
                    <a14:useLocalDpi xmlns:a14="http://schemas.microsoft.com/office/drawing/2010/main" xmlns="" val="0"/>
                  </a:ext>
                </a:extLst>
              </a:blip>
              <a:srcRect/>
              <a:stretch>
                <a:fillRect/>
              </a:stretch>
            </a:blipFill>
            <a:ln w="3175">
              <a:solidFill>
                <a:schemeClr val="bg2">
                  <a:lumMod val="40000"/>
                  <a:lumOff val="60000"/>
                  <a:alpha val="95000"/>
                </a:schemeClr>
              </a:solidFill>
            </a:ln>
            <a:effectLst>
              <a:outerShdw blurRad="50800" dist="88900" dir="2700000" algn="tl" rotWithShape="0">
                <a:prstClr val="black">
                  <a:alpha val="25000"/>
                </a:prstClr>
              </a:outerShdw>
            </a:effectLst>
          </p:spPr>
          <p:txBody>
            <a:bodyPr lIns="0" tIns="91440" rIns="0" bIns="0" anchor="ctr" anchorCtr="1"/>
            <a:lstStyle>
              <a:defPPr>
                <a:defRPr lang="en-US"/>
              </a:defPPr>
              <a:lvl1pPr algn="ctr">
                <a:defRPr sz="1800">
                  <a:effectLst>
                    <a:outerShdw blurRad="38100" dist="38100" dir="2700000" algn="tl">
                      <a:srgbClr val="000000">
                        <a:alpha val="43137"/>
                      </a:srgbClr>
                    </a:outerShdw>
                  </a:effectLst>
                </a:defRPr>
              </a:lvl1pPr>
            </a:lstStyle>
            <a:p>
              <a:pPr>
                <a:defRPr/>
              </a:pPr>
              <a:r>
                <a:rPr lang="en-US" sz="2400" b="1" dirty="0" smtClean="0"/>
                <a:t>Traits of Effective Leaders</a:t>
              </a:r>
            </a:p>
          </p:txBody>
        </p:sp>
        <p:sp>
          <p:nvSpPr>
            <p:cNvPr id="14341" name="AutoShape 5"/>
            <p:cNvSpPr>
              <a:spLocks noChangeArrowheads="1"/>
            </p:cNvSpPr>
            <p:nvPr/>
          </p:nvSpPr>
          <p:spPr bwMode="auto">
            <a:xfrm>
              <a:off x="4663439" y="1600220"/>
              <a:ext cx="1905000" cy="760076"/>
            </a:xfrm>
            <a:prstGeom prst="roundRect">
              <a:avLst>
                <a:gd name="adj" fmla="val 10189"/>
              </a:avLst>
            </a:prstGeom>
            <a:solidFill>
              <a:srgbClr val="0099CC"/>
            </a:solidFill>
            <a:ln>
              <a:solidFill>
                <a:schemeClr val="accent6">
                  <a:lumMod val="75000"/>
                </a:schemeClr>
              </a:solidFill>
            </a:ln>
            <a:effectLst>
              <a:outerShdw blurRad="50800" dist="38100" dir="2700000" algn="tl" rotWithShape="0">
                <a:prstClr val="black">
                  <a:alpha val="40000"/>
                </a:prstClr>
              </a:outerShdw>
            </a:effectLst>
          </p:spPr>
          <p:txBody>
            <a:bodyPr anchor="ctr" anchorCtr="1"/>
            <a:lstStyle/>
            <a:p>
              <a:pPr algn="ctr"/>
              <a:r>
                <a:rPr lang="en-US" sz="2000" b="1" dirty="0">
                  <a:solidFill>
                    <a:schemeClr val="bg1"/>
                  </a:solidFill>
                  <a:effectLst>
                    <a:outerShdw blurRad="38100" dist="38100" dir="2700000" algn="tl">
                      <a:srgbClr val="000000">
                        <a:alpha val="43137"/>
                      </a:srgbClr>
                    </a:outerShdw>
                  </a:effectLst>
                </a:rPr>
                <a:t>Integrity</a:t>
              </a:r>
            </a:p>
          </p:txBody>
        </p:sp>
      </p:grpSp>
    </p:spTree>
    <p:extLst>
      <p:ext uri="{BB962C8B-B14F-4D97-AF65-F5344CB8AC3E}">
        <p14:creationId xmlns:p14="http://schemas.microsoft.com/office/powerpoint/2010/main" xmlns="" val="2545742465"/>
      </p:ext>
    </p:extLst>
  </p:cSld>
  <p:clrMapOvr>
    <a:masterClrMapping/>
  </p:clrMapOvr>
  <p:transition spd="slow">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14357"/>
                                        </p:tgtEl>
                                        <p:attrNameLst>
                                          <p:attrName>style.visibility</p:attrName>
                                        </p:attrNameLst>
                                      </p:cBhvr>
                                      <p:to>
                                        <p:strVal val="visible"/>
                                      </p:to>
                                    </p:set>
                                    <p:animEffect transition="in" filter="circle(out)">
                                      <p:cBhvr>
                                        <p:cTn id="7" dur="2000"/>
                                        <p:tgtEl>
                                          <p:spTgt spid="143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bwMode="auto">
          <a:xfrm>
            <a:off x="548684" y="738995"/>
            <a:ext cx="8046632" cy="0"/>
          </a:xfrm>
          <a:prstGeom prst="line">
            <a:avLst/>
          </a:prstGeom>
          <a:noFill/>
          <a:ln w="38100" cap="flat" cmpd="sng" algn="ctr">
            <a:solidFill>
              <a:schemeClr val="accent1">
                <a:lumMod val="75000"/>
              </a:schemeClr>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 name="Slide Number Placeholder 1"/>
          <p:cNvSpPr>
            <a:spLocks noGrp="1"/>
          </p:cNvSpPr>
          <p:nvPr>
            <p:ph type="sldNum" sz="quarter" idx="10"/>
          </p:nvPr>
        </p:nvSpPr>
        <p:spPr/>
        <p:txBody>
          <a:bodyPr/>
          <a:lstStyle/>
          <a:p>
            <a:pPr>
              <a:defRPr/>
            </a:pPr>
            <a:r>
              <a:rPr lang="en-US" dirty="0" smtClean="0"/>
              <a:t>2–</a:t>
            </a:r>
            <a:fld id="{6368B20B-D7E6-4343-B43B-AB691CEBCDC5}" type="slidenum">
              <a:rPr lang="en-US" smtClean="0"/>
              <a:pPr>
                <a:defRPr/>
              </a:pPr>
              <a:t>13</a:t>
            </a:fld>
            <a:endParaRPr lang="en-US" dirty="0"/>
          </a:p>
        </p:txBody>
      </p:sp>
      <p:sp>
        <p:nvSpPr>
          <p:cNvPr id="3" name="Footer Placeholder 2"/>
          <p:cNvSpPr>
            <a:spLocks noGrp="1"/>
          </p:cNvSpPr>
          <p:nvPr>
            <p:ph type="ftr" sz="quarter" idx="11"/>
          </p:nvPr>
        </p:nvSpPr>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4" name="Text Box 3" descr="SecGrnbkg03"/>
          <p:cNvSpPr txBox="1">
            <a:spLocks noChangeArrowheads="1"/>
          </p:cNvSpPr>
          <p:nvPr/>
        </p:nvSpPr>
        <p:spPr bwMode="blackWhite">
          <a:xfrm>
            <a:off x="1463073" y="470841"/>
            <a:ext cx="1097269" cy="430887"/>
          </a:xfrm>
          <a:prstGeom prst="rect">
            <a:avLst/>
          </a:prstGeom>
          <a:solidFill>
            <a:schemeClr val="accent4">
              <a:lumMod val="50000"/>
              <a:lumOff val="50000"/>
            </a:schemeClr>
          </a:solidFill>
          <a:ln>
            <a:noFill/>
          </a:ln>
          <a:extLst/>
        </p:spPr>
        <p:txBody>
          <a:bodyPr wrap="square" lIns="0" tIns="0" rIns="0" bIns="0" anchor="ctr" anchorCtr="1">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ts val="0"/>
              </a:spcBef>
            </a:pPr>
            <a:r>
              <a:rPr lang="en-US" sz="2800" b="1" dirty="0" smtClean="0">
                <a:solidFill>
                  <a:schemeClr val="bg1"/>
                </a:solidFill>
                <a:latin typeface="Trebuchet MS" pitchFamily="34" charset="0"/>
                <a:cs typeface="Tahoma" pitchFamily="34" charset="0"/>
              </a:rPr>
              <a:t>2.2</a:t>
            </a:r>
            <a:endParaRPr lang="en-US" sz="2800" b="1" dirty="0">
              <a:solidFill>
                <a:schemeClr val="bg1"/>
              </a:solidFill>
              <a:latin typeface="Trebuchet MS" pitchFamily="34" charset="0"/>
              <a:cs typeface="Tahoma" pitchFamily="34" charset="0"/>
            </a:endParaRPr>
          </a:p>
        </p:txBody>
      </p:sp>
      <p:sp>
        <p:nvSpPr>
          <p:cNvPr id="5" name="Text Box 4"/>
          <p:cNvSpPr txBox="1">
            <a:spLocks noChangeArrowheads="1"/>
          </p:cNvSpPr>
          <p:nvPr/>
        </p:nvSpPr>
        <p:spPr bwMode="auto">
          <a:xfrm>
            <a:off x="2743220" y="390247"/>
            <a:ext cx="5760657"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defRPr/>
            </a:pPr>
            <a:r>
              <a:rPr lang="en-US" sz="1800" b="1" dirty="0">
                <a:solidFill>
                  <a:srgbClr val="292929"/>
                </a:solidFill>
                <a:latin typeface="+mn-lt"/>
                <a:cs typeface="Tahoma" pitchFamily="34" charset="0"/>
              </a:rPr>
              <a:t>The Big Five Including Traits of Effective Leaders</a:t>
            </a:r>
            <a:endParaRPr lang="en-US" sz="1800" b="1" dirty="0" smtClean="0">
              <a:solidFill>
                <a:srgbClr val="292929"/>
              </a:solidFill>
              <a:latin typeface="+mn-lt"/>
              <a:cs typeface="Tahoma" pitchFamily="34" charset="0"/>
            </a:endParaRPr>
          </a:p>
        </p:txBody>
      </p:sp>
      <p:sp>
        <p:nvSpPr>
          <p:cNvPr id="6" name="TextBox 5"/>
          <p:cNvSpPr txBox="1"/>
          <p:nvPr/>
        </p:nvSpPr>
        <p:spPr>
          <a:xfrm>
            <a:off x="457245" y="390247"/>
            <a:ext cx="1005827" cy="369332"/>
          </a:xfrm>
          <a:prstGeom prst="rect">
            <a:avLst/>
          </a:prstGeom>
          <a:noFill/>
        </p:spPr>
        <p:txBody>
          <a:bodyPr wrap="square" rtlCol="0">
            <a:spAutoFit/>
          </a:bodyPr>
          <a:lstStyle/>
          <a:p>
            <a:r>
              <a:rPr lang="en-US" sz="1800" b="1" dirty="0" smtClean="0"/>
              <a:t>Exhibit</a:t>
            </a:r>
            <a:endParaRPr lang="en-US" sz="1800" b="1" dirty="0"/>
          </a:p>
        </p:txBody>
      </p:sp>
      <p:graphicFrame>
        <p:nvGraphicFramePr>
          <p:cNvPr id="9" name="Table 8"/>
          <p:cNvGraphicFramePr>
            <a:graphicFrameLocks noGrp="1"/>
          </p:cNvGraphicFramePr>
          <p:nvPr>
            <p:extLst>
              <p:ext uri="{D42A27DB-BD31-4B8C-83A1-F6EECF244321}">
                <p14:modId xmlns:p14="http://schemas.microsoft.com/office/powerpoint/2010/main" xmlns="" val="460101232"/>
              </p:ext>
            </p:extLst>
          </p:nvPr>
        </p:nvGraphicFramePr>
        <p:xfrm>
          <a:off x="1188757" y="1325857"/>
          <a:ext cx="6766484" cy="4450080"/>
        </p:xfrm>
        <a:graphic>
          <a:graphicData uri="http://schemas.openxmlformats.org/drawingml/2006/table">
            <a:tbl>
              <a:tblPr firstRow="1" bandRow="1">
                <a:tableStyleId>{5C22544A-7EE6-4342-B048-85BDC9FD1C3A}</a:tableStyleId>
              </a:tblPr>
              <a:tblGrid>
                <a:gridCol w="3383242"/>
                <a:gridCol w="3383242"/>
              </a:tblGrid>
              <a:tr h="370840">
                <a:tc>
                  <a:txBody>
                    <a:bodyPr/>
                    <a:lstStyle/>
                    <a:p>
                      <a:pPr algn="l">
                        <a:spcBef>
                          <a:spcPts val="1200"/>
                        </a:spcBef>
                        <a:spcAft>
                          <a:spcPts val="1200"/>
                        </a:spcAft>
                      </a:pPr>
                      <a:r>
                        <a:rPr lang="en-US" dirty="0" smtClean="0">
                          <a:effectLst>
                            <a:outerShdw blurRad="38100" dist="38100" dir="2700000" algn="tl">
                              <a:srgbClr val="000000">
                                <a:alpha val="43137"/>
                              </a:srgbClr>
                            </a:outerShdw>
                          </a:effectLst>
                        </a:rPr>
                        <a:t>The Big Five Model </a:t>
                      </a:r>
                      <a:br>
                        <a:rPr lang="en-US" dirty="0" smtClean="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of Personality</a:t>
                      </a:r>
                      <a:endParaRPr lang="en-US" dirty="0">
                        <a:effectLst>
                          <a:outerShdw blurRad="38100" dist="38100" dir="2700000" algn="tl">
                            <a:srgbClr val="000000">
                              <a:alpha val="43137"/>
                            </a:srgbClr>
                          </a:outerShdw>
                        </a:effectLst>
                      </a:endParaRP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9CC"/>
                    </a:solidFill>
                  </a:tcPr>
                </a:tc>
                <a:tc>
                  <a:txBody>
                    <a:bodyPr/>
                    <a:lstStyle/>
                    <a:p>
                      <a:pPr algn="l">
                        <a:spcBef>
                          <a:spcPts val="1200"/>
                        </a:spcBef>
                        <a:spcAft>
                          <a:spcPts val="1200"/>
                        </a:spcAft>
                      </a:pPr>
                      <a:r>
                        <a:rPr lang="en-US" dirty="0" smtClean="0">
                          <a:effectLst>
                            <a:outerShdw blurRad="38100" dist="38100" dir="2700000" algn="tl">
                              <a:srgbClr val="000000">
                                <a:alpha val="43137"/>
                              </a:srgbClr>
                            </a:outerShdw>
                          </a:effectLst>
                        </a:rPr>
                        <a:t>Leadership Traits </a:t>
                      </a:r>
                      <a:br>
                        <a:rPr lang="en-US" dirty="0" smtClean="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within the Big Five</a:t>
                      </a:r>
                      <a:endParaRPr lang="en-US" dirty="0">
                        <a:effectLst>
                          <a:outerShdw blurRad="38100" dist="38100" dir="2700000" algn="tl">
                            <a:srgbClr val="000000">
                              <a:alpha val="43137"/>
                            </a:srgbClr>
                          </a:outerShdw>
                        </a:effectLst>
                      </a:endParaRPr>
                    </a:p>
                  </a:txBody>
                  <a:tcPr marL="137160" marR="137160" marT="137160" marB="1371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9CC"/>
                    </a:solidFill>
                  </a:tcPr>
                </a:tc>
              </a:tr>
              <a:tr h="370840">
                <a:tc>
                  <a:txBody>
                    <a:bodyPr/>
                    <a:lstStyle/>
                    <a:p>
                      <a:pPr>
                        <a:spcBef>
                          <a:spcPts val="0"/>
                        </a:spcBef>
                      </a:pPr>
                      <a:r>
                        <a:rPr lang="en-US" sz="1600" dirty="0" smtClean="0"/>
                        <a:t>Surgency</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342900" indent="-342900">
                        <a:spcBef>
                          <a:spcPts val="0"/>
                        </a:spcBef>
                        <a:buFont typeface="+mj-lt"/>
                        <a:buAutoNum type="alphaLcPeriod"/>
                      </a:pPr>
                      <a:r>
                        <a:rPr lang="en-US" sz="1600" dirty="0" smtClean="0"/>
                        <a:t>Dominance</a:t>
                      </a:r>
                    </a:p>
                    <a:p>
                      <a:pPr marL="342900" indent="-342900">
                        <a:spcBef>
                          <a:spcPts val="0"/>
                        </a:spcBef>
                        <a:buFont typeface="+mj-lt"/>
                        <a:buAutoNum type="alphaLcPeriod"/>
                      </a:pPr>
                      <a:r>
                        <a:rPr lang="en-US" sz="1600" baseline="0" dirty="0" smtClean="0"/>
                        <a:t>Extraversion</a:t>
                      </a:r>
                    </a:p>
                    <a:p>
                      <a:pPr marL="342900" indent="-342900">
                        <a:spcBef>
                          <a:spcPts val="0"/>
                        </a:spcBef>
                        <a:buFont typeface="+mj-lt"/>
                        <a:buAutoNum type="alphaLcPeriod"/>
                      </a:pPr>
                      <a:r>
                        <a:rPr lang="en-US" sz="1600" baseline="0" dirty="0" smtClean="0"/>
                        <a:t>Energy/Determination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70840">
                <a:tc>
                  <a:txBody>
                    <a:bodyPr/>
                    <a:lstStyle/>
                    <a:p>
                      <a:pPr>
                        <a:spcBef>
                          <a:spcPts val="0"/>
                        </a:spcBef>
                      </a:pPr>
                      <a:r>
                        <a:rPr lang="en-US" sz="1600" dirty="0" smtClean="0"/>
                        <a:t>Agreeableness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342900" indent="-342900">
                        <a:spcBef>
                          <a:spcPts val="0"/>
                        </a:spcBef>
                        <a:buFont typeface="+mj-lt"/>
                        <a:buAutoNum type="alphaLcPeriod" startAt="4"/>
                      </a:pPr>
                      <a:r>
                        <a:rPr lang="en-US" sz="1600" baseline="0" dirty="0" smtClean="0"/>
                        <a:t>Sociability/Sensitivity</a:t>
                      </a:r>
                    </a:p>
                    <a:p>
                      <a:pPr marL="342900" indent="-342900">
                        <a:spcBef>
                          <a:spcPts val="0"/>
                        </a:spcBef>
                        <a:buFont typeface="+mj-lt"/>
                        <a:buAutoNum type="alphaLcPeriod" startAt="4"/>
                      </a:pPr>
                      <a:r>
                        <a:rPr lang="en-US" sz="1600" baseline="0" dirty="0" smtClean="0"/>
                        <a:t>Emotional intelligence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70840">
                <a:tc>
                  <a:txBody>
                    <a:bodyPr/>
                    <a:lstStyle/>
                    <a:p>
                      <a:pPr>
                        <a:spcBef>
                          <a:spcPts val="0"/>
                        </a:spcBef>
                      </a:pPr>
                      <a:r>
                        <a:rPr lang="en-US" sz="1600" dirty="0" smtClean="0"/>
                        <a:t>Adjustment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342900" indent="-342900">
                        <a:spcBef>
                          <a:spcPts val="0"/>
                        </a:spcBef>
                        <a:buFont typeface="+mj-lt"/>
                        <a:buAutoNum type="alphaLcPeriod" startAt="6"/>
                      </a:pPr>
                      <a:r>
                        <a:rPr lang="en-US" sz="1600" baseline="0" dirty="0" smtClean="0"/>
                        <a:t>Emotional Stability and Narcissism</a:t>
                      </a:r>
                    </a:p>
                    <a:p>
                      <a:pPr marL="342900" indent="-342900">
                        <a:spcBef>
                          <a:spcPts val="0"/>
                        </a:spcBef>
                        <a:buFont typeface="+mj-lt"/>
                        <a:buAutoNum type="alphaLcPeriod" startAt="6"/>
                      </a:pPr>
                      <a:r>
                        <a:rPr lang="en-US" sz="1600" baseline="0" dirty="0" smtClean="0"/>
                        <a:t>Self-confidence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70840">
                <a:tc>
                  <a:txBody>
                    <a:bodyPr/>
                    <a:lstStyle/>
                    <a:p>
                      <a:pPr>
                        <a:spcBef>
                          <a:spcPts val="0"/>
                        </a:spcBef>
                      </a:pPr>
                      <a:r>
                        <a:rPr lang="en-US" sz="1600" dirty="0" smtClean="0"/>
                        <a:t>Conscientiousness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342900" indent="-342900">
                        <a:spcBef>
                          <a:spcPts val="0"/>
                        </a:spcBef>
                        <a:buFont typeface="+mj-lt"/>
                        <a:buAutoNum type="alphaLcPeriod" startAt="8"/>
                      </a:pPr>
                      <a:r>
                        <a:rPr lang="en-US" sz="1600" baseline="0" dirty="0" smtClean="0"/>
                        <a:t>Dependability</a:t>
                      </a:r>
                    </a:p>
                    <a:p>
                      <a:pPr marL="342900" indent="-342900">
                        <a:spcBef>
                          <a:spcPts val="0"/>
                        </a:spcBef>
                        <a:buFont typeface="+mj-lt"/>
                        <a:buAutoNum type="alphaLcPeriod" startAt="8"/>
                      </a:pPr>
                      <a:r>
                        <a:rPr lang="en-US" sz="1600" baseline="0" dirty="0" smtClean="0"/>
                        <a:t>Integrity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70840">
                <a:tc>
                  <a:txBody>
                    <a:bodyPr/>
                    <a:lstStyle/>
                    <a:p>
                      <a:pPr>
                        <a:spcBef>
                          <a:spcPts val="0"/>
                        </a:spcBef>
                      </a:pPr>
                      <a:r>
                        <a:rPr lang="en-US" sz="1600" dirty="0" smtClean="0"/>
                        <a:t>Openness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342900" indent="-342900">
                        <a:spcBef>
                          <a:spcPts val="0"/>
                        </a:spcBef>
                        <a:buFont typeface="+mj-lt"/>
                        <a:buAutoNum type="alphaLcPeriod" startAt="10"/>
                      </a:pPr>
                      <a:r>
                        <a:rPr lang="en-US" sz="1600" baseline="0" dirty="0" smtClean="0"/>
                        <a:t>Flexibility</a:t>
                      </a:r>
                    </a:p>
                    <a:p>
                      <a:pPr marL="342900" indent="-342900">
                        <a:spcBef>
                          <a:spcPts val="0"/>
                        </a:spcBef>
                        <a:buFont typeface="+mj-lt"/>
                        <a:buAutoNum type="alphaLcPeriod" startAt="10"/>
                      </a:pPr>
                      <a:r>
                        <a:rPr lang="en-US" sz="1600" baseline="0" dirty="0" smtClean="0"/>
                        <a:t>Intelligence</a:t>
                      </a:r>
                    </a:p>
                    <a:p>
                      <a:pPr marL="342900" indent="-342900">
                        <a:spcBef>
                          <a:spcPts val="0"/>
                        </a:spcBef>
                        <a:buFont typeface="+mj-lt"/>
                        <a:buAutoNum type="alphaLcPeriod" startAt="10"/>
                      </a:pPr>
                      <a:r>
                        <a:rPr lang="en-US" sz="1600" baseline="0" dirty="0" smtClean="0"/>
                        <a:t>Locus of control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bl>
          </a:graphicData>
        </a:graphic>
      </p:graphicFrame>
    </p:spTree>
    <p:extLst>
      <p:ext uri="{BB962C8B-B14F-4D97-AF65-F5344CB8AC3E}">
        <p14:creationId xmlns:p14="http://schemas.microsoft.com/office/powerpoint/2010/main" xmlns="" val="1291527761"/>
      </p:ext>
    </p:extLst>
  </p:cSld>
  <p:clrMapOvr>
    <a:masterClrMapping/>
  </p:clrMapOvr>
  <p:transition spd="slow">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1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6" name="Rectangle 6"/>
          <p:cNvSpPr>
            <a:spLocks noGrp="1" noChangeArrowheads="1"/>
          </p:cNvSpPr>
          <p:nvPr>
            <p:ph type="title"/>
          </p:nvPr>
        </p:nvSpPr>
        <p:spPr/>
        <p:txBody>
          <a:bodyPr/>
          <a:lstStyle/>
          <a:p>
            <a:r>
              <a:rPr lang="en-US" dirty="0" smtClean="0"/>
              <a:t>Personality Dimensions of Surgency</a:t>
            </a:r>
            <a:endParaRPr lang="en-US" dirty="0"/>
          </a:p>
        </p:txBody>
      </p:sp>
      <p:sp>
        <p:nvSpPr>
          <p:cNvPr id="25605" name="Rectangle 5"/>
          <p:cNvSpPr>
            <a:spLocks noGrp="1" noChangeArrowheads="1"/>
          </p:cNvSpPr>
          <p:nvPr>
            <p:ph idx="1"/>
          </p:nvPr>
        </p:nvSpPr>
        <p:spPr>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buClr>
                <a:srgbClr val="336699"/>
              </a:buClr>
            </a:pPr>
            <a:r>
              <a:rPr lang="en-US" dirty="0"/>
              <a:t>Dominance</a:t>
            </a:r>
          </a:p>
          <a:p>
            <a:pPr lvl="1"/>
            <a:r>
              <a:rPr lang="en-US" dirty="0"/>
              <a:t>Wanting to be in charge</a:t>
            </a:r>
          </a:p>
          <a:p>
            <a:pPr lvl="1"/>
            <a:r>
              <a:rPr lang="en-US" dirty="0"/>
              <a:t>Not overly bossy or bullying</a:t>
            </a:r>
          </a:p>
          <a:p>
            <a:pPr lvl="1"/>
            <a:r>
              <a:rPr lang="en-US" dirty="0"/>
              <a:t>Affects all other traits</a:t>
            </a:r>
          </a:p>
          <a:p>
            <a:pPr>
              <a:buClr>
                <a:srgbClr val="336699"/>
              </a:buClr>
            </a:pPr>
            <a:r>
              <a:rPr lang="en-US" dirty="0"/>
              <a:t>Extraversion</a:t>
            </a:r>
          </a:p>
          <a:p>
            <a:pPr lvl="1"/>
            <a:r>
              <a:rPr lang="en-US" dirty="0"/>
              <a:t>Outgoing, likes to meet new people, and assertive and willing to confront others</a:t>
            </a:r>
          </a:p>
          <a:p>
            <a:pPr>
              <a:buClr>
                <a:srgbClr val="336699"/>
              </a:buClr>
            </a:pPr>
            <a:r>
              <a:rPr lang="en-US" dirty="0"/>
              <a:t>High energy with determination</a:t>
            </a:r>
          </a:p>
          <a:p>
            <a:pPr lvl="1"/>
            <a:r>
              <a:rPr lang="en-US" dirty="0"/>
              <a:t>Drive, hard work, stamina, persistence</a:t>
            </a:r>
          </a:p>
          <a:p>
            <a:pPr lvl="1"/>
            <a:r>
              <a:rPr lang="en-US" dirty="0"/>
              <a:t>Tolerate stress well</a:t>
            </a:r>
          </a:p>
        </p:txBody>
      </p:sp>
      <p:sp>
        <p:nvSpPr>
          <p:cNvPr id="7" name="Slide Number Placeholder 6"/>
          <p:cNvSpPr>
            <a:spLocks noGrp="1"/>
          </p:cNvSpPr>
          <p:nvPr>
            <p:ph type="sldNum" sz="quarter" idx="10"/>
          </p:nvPr>
        </p:nvSpPr>
        <p:spPr/>
        <p:txBody>
          <a:bodyPr/>
          <a:lstStyle/>
          <a:p>
            <a:r>
              <a:rPr lang="en-US" dirty="0" smtClean="0"/>
              <a:t>2–</a:t>
            </a:r>
            <a:fld id="{3A4B463A-2C18-4BB4-9F42-077004D40555}" type="slidenum">
              <a:rPr lang="en-US" smtClean="0"/>
              <a:pPr/>
              <a:t>14</a:t>
            </a:fld>
            <a:endParaRPr lang="en-US" dirty="0"/>
          </a:p>
        </p:txBody>
      </p:sp>
      <p:sp>
        <p:nvSpPr>
          <p:cNvPr id="6" name="Footer Placeholder 5"/>
          <p:cNvSpPr>
            <a:spLocks noGrp="1"/>
          </p:cNvSpPr>
          <p:nvPr>
            <p:ph type="ftr" sz="quarter" idx="11"/>
          </p:nvPr>
        </p:nvSpPr>
        <p:spPr/>
        <p:txBody>
          <a:bodyPr/>
          <a:lstStyle/>
          <a:p>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605">
                                            <p:txEl>
                                              <p:pRg st="0" end="0"/>
                                            </p:txEl>
                                          </p:spTgt>
                                        </p:tgtEl>
                                        <p:attrNameLst>
                                          <p:attrName>style.visibility</p:attrName>
                                        </p:attrNameLst>
                                      </p:cBhvr>
                                      <p:to>
                                        <p:strVal val="visible"/>
                                      </p:to>
                                    </p:set>
                                    <p:animEffect transition="in" filter="wipe(left)">
                                      <p:cBhvr>
                                        <p:cTn id="7" dur="500"/>
                                        <p:tgtEl>
                                          <p:spTgt spid="25605">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605">
                                            <p:txEl>
                                              <p:pRg st="1" end="1"/>
                                            </p:txEl>
                                          </p:spTgt>
                                        </p:tgtEl>
                                        <p:attrNameLst>
                                          <p:attrName>style.visibility</p:attrName>
                                        </p:attrNameLst>
                                      </p:cBhvr>
                                      <p:to>
                                        <p:strVal val="visible"/>
                                      </p:to>
                                    </p:set>
                                    <p:animEffect transition="in" filter="wipe(left)">
                                      <p:cBhvr>
                                        <p:cTn id="11" dur="500"/>
                                        <p:tgtEl>
                                          <p:spTgt spid="25605">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5605">
                                            <p:txEl>
                                              <p:pRg st="2" end="2"/>
                                            </p:txEl>
                                          </p:spTgt>
                                        </p:tgtEl>
                                        <p:attrNameLst>
                                          <p:attrName>style.visibility</p:attrName>
                                        </p:attrNameLst>
                                      </p:cBhvr>
                                      <p:to>
                                        <p:strVal val="visible"/>
                                      </p:to>
                                    </p:set>
                                    <p:animEffect transition="in" filter="wipe(left)">
                                      <p:cBhvr>
                                        <p:cTn id="15" dur="500"/>
                                        <p:tgtEl>
                                          <p:spTgt spid="25605">
                                            <p:txEl>
                                              <p:pRg st="2" end="2"/>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5605">
                                            <p:txEl>
                                              <p:pRg st="3" end="3"/>
                                            </p:txEl>
                                          </p:spTgt>
                                        </p:tgtEl>
                                        <p:attrNameLst>
                                          <p:attrName>style.visibility</p:attrName>
                                        </p:attrNameLst>
                                      </p:cBhvr>
                                      <p:to>
                                        <p:strVal val="visible"/>
                                      </p:to>
                                    </p:set>
                                    <p:animEffect transition="in" filter="wipe(left)">
                                      <p:cBhvr>
                                        <p:cTn id="19" dur="500"/>
                                        <p:tgtEl>
                                          <p:spTgt spid="25605">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25605">
                                            <p:txEl>
                                              <p:pRg st="4" end="4"/>
                                            </p:txEl>
                                          </p:spTgt>
                                        </p:tgtEl>
                                        <p:attrNameLst>
                                          <p:attrName>style.visibility</p:attrName>
                                        </p:attrNameLst>
                                      </p:cBhvr>
                                      <p:to>
                                        <p:strVal val="visible"/>
                                      </p:to>
                                    </p:set>
                                    <p:animEffect transition="in" filter="wipe(left)">
                                      <p:cBhvr>
                                        <p:cTn id="24" dur="500"/>
                                        <p:tgtEl>
                                          <p:spTgt spid="25605">
                                            <p:txEl>
                                              <p:pRg st="4" end="4"/>
                                            </p:txEl>
                                          </p:spTgt>
                                        </p:tgtEl>
                                      </p:cBhvr>
                                    </p:animEffect>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25605">
                                            <p:txEl>
                                              <p:pRg st="5" end="5"/>
                                            </p:txEl>
                                          </p:spTgt>
                                        </p:tgtEl>
                                        <p:attrNameLst>
                                          <p:attrName>style.visibility</p:attrName>
                                        </p:attrNameLst>
                                      </p:cBhvr>
                                      <p:to>
                                        <p:strVal val="visible"/>
                                      </p:to>
                                    </p:set>
                                    <p:animEffect transition="in" filter="wipe(left)">
                                      <p:cBhvr>
                                        <p:cTn id="28" dur="500"/>
                                        <p:tgtEl>
                                          <p:spTgt spid="25605">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25605">
                                            <p:txEl>
                                              <p:pRg st="6" end="6"/>
                                            </p:txEl>
                                          </p:spTgt>
                                        </p:tgtEl>
                                        <p:attrNameLst>
                                          <p:attrName>style.visibility</p:attrName>
                                        </p:attrNameLst>
                                      </p:cBhvr>
                                      <p:to>
                                        <p:strVal val="visible"/>
                                      </p:to>
                                    </p:set>
                                    <p:animEffect transition="in" filter="wipe(left)">
                                      <p:cBhvr>
                                        <p:cTn id="33" dur="500"/>
                                        <p:tgtEl>
                                          <p:spTgt spid="25605">
                                            <p:txEl>
                                              <p:pRg st="6" end="6"/>
                                            </p:txEl>
                                          </p:spTgt>
                                        </p:tgtEl>
                                      </p:cBhvr>
                                    </p:animEffect>
                                  </p:childTnLst>
                                </p:cTn>
                              </p:par>
                            </p:childTnLst>
                          </p:cTn>
                        </p:par>
                        <p:par>
                          <p:cTn id="34" fill="hold">
                            <p:stCondLst>
                              <p:cond delay="500"/>
                            </p:stCondLst>
                            <p:childTnLst>
                              <p:par>
                                <p:cTn id="35" presetID="22" presetClass="entr" presetSubtype="8" fill="hold" grpId="0" nodeType="afterEffect">
                                  <p:stCondLst>
                                    <p:cond delay="0"/>
                                  </p:stCondLst>
                                  <p:childTnLst>
                                    <p:set>
                                      <p:cBhvr>
                                        <p:cTn id="36" dur="1" fill="hold">
                                          <p:stCondLst>
                                            <p:cond delay="0"/>
                                          </p:stCondLst>
                                        </p:cTn>
                                        <p:tgtEl>
                                          <p:spTgt spid="25605">
                                            <p:txEl>
                                              <p:pRg st="7" end="7"/>
                                            </p:txEl>
                                          </p:spTgt>
                                        </p:tgtEl>
                                        <p:attrNameLst>
                                          <p:attrName>style.visibility</p:attrName>
                                        </p:attrNameLst>
                                      </p:cBhvr>
                                      <p:to>
                                        <p:strVal val="visible"/>
                                      </p:to>
                                    </p:set>
                                    <p:animEffect transition="in" filter="wipe(left)">
                                      <p:cBhvr>
                                        <p:cTn id="37" dur="500"/>
                                        <p:tgtEl>
                                          <p:spTgt spid="25605">
                                            <p:txEl>
                                              <p:pRg st="7" end="7"/>
                                            </p:txEl>
                                          </p:spTgt>
                                        </p:tgtEl>
                                      </p:cBhvr>
                                    </p:animEffect>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25605">
                                            <p:txEl>
                                              <p:pRg st="8" end="8"/>
                                            </p:txEl>
                                          </p:spTgt>
                                        </p:tgtEl>
                                        <p:attrNameLst>
                                          <p:attrName>style.visibility</p:attrName>
                                        </p:attrNameLst>
                                      </p:cBhvr>
                                      <p:to>
                                        <p:strVal val="visible"/>
                                      </p:to>
                                    </p:set>
                                    <p:animEffect transition="in" filter="wipe(left)">
                                      <p:cBhvr>
                                        <p:cTn id="41" dur="500"/>
                                        <p:tgtEl>
                                          <p:spTgt spid="2560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5"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30" name="Rectangle 6"/>
          <p:cNvSpPr>
            <a:spLocks noGrp="1" noChangeArrowheads="1"/>
          </p:cNvSpPr>
          <p:nvPr>
            <p:ph type="title"/>
          </p:nvPr>
        </p:nvSpPr>
        <p:spPr>
          <a:xfrm>
            <a:off x="523875" y="197831"/>
            <a:ext cx="8077200" cy="579438"/>
          </a:xfrm>
        </p:spPr>
        <p:txBody>
          <a:bodyPr/>
          <a:lstStyle/>
          <a:p>
            <a:r>
              <a:rPr lang="en-US" dirty="0" smtClean="0"/>
              <a:t>Agreeableness Dimension Personality Traits </a:t>
            </a:r>
            <a:endParaRPr lang="en-US" dirty="0"/>
          </a:p>
        </p:txBody>
      </p:sp>
      <p:sp>
        <p:nvSpPr>
          <p:cNvPr id="26632" name="Rectangle 8"/>
          <p:cNvSpPr>
            <a:spLocks noGrp="1" noChangeArrowheads="1"/>
          </p:cNvSpPr>
          <p:nvPr>
            <p:ph type="body" idx="4294967295"/>
          </p:nvPr>
        </p:nvSpPr>
        <p:spPr>
          <a:xfrm>
            <a:off x="514350" y="1234463"/>
            <a:ext cx="8102600" cy="5120299"/>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buClr>
                <a:srgbClr val="336699"/>
              </a:buClr>
            </a:pPr>
            <a:r>
              <a:rPr lang="en-US" dirty="0"/>
              <a:t>Sociability/Sensitivity</a:t>
            </a:r>
          </a:p>
          <a:p>
            <a:pPr lvl="1"/>
            <a:r>
              <a:rPr lang="en-US" dirty="0"/>
              <a:t>Having an inclination to seek out enjoyable social relationships </a:t>
            </a:r>
          </a:p>
          <a:p>
            <a:pPr lvl="1"/>
            <a:r>
              <a:rPr lang="en-US" dirty="0"/>
              <a:t>Spending more time with people than things</a:t>
            </a:r>
          </a:p>
          <a:p>
            <a:pPr lvl="1"/>
            <a:r>
              <a:rPr lang="en-US" dirty="0"/>
              <a:t>Tending to have lots of friends</a:t>
            </a:r>
          </a:p>
          <a:p>
            <a:pPr lvl="1"/>
            <a:r>
              <a:rPr lang="en-US" dirty="0"/>
              <a:t>Are friendly, courteous, easy to get along with, and diplomatic</a:t>
            </a:r>
          </a:p>
          <a:p>
            <a:pPr>
              <a:buClr>
                <a:srgbClr val="336699"/>
              </a:buClr>
            </a:pPr>
            <a:r>
              <a:rPr lang="en-US" dirty="0"/>
              <a:t>Sensitivity</a:t>
            </a:r>
          </a:p>
          <a:p>
            <a:pPr lvl="1"/>
            <a:r>
              <a:rPr lang="en-US" dirty="0"/>
              <a:t>Understand group members as individuals, communicate well, people centered</a:t>
            </a:r>
          </a:p>
          <a:p>
            <a:pPr lvl="1"/>
            <a:r>
              <a:rPr lang="en-US" dirty="0"/>
              <a:t>Requires empathy</a:t>
            </a:r>
          </a:p>
        </p:txBody>
      </p:sp>
      <p:sp>
        <p:nvSpPr>
          <p:cNvPr id="6" name="Footer Placeholder 5"/>
          <p:cNvSpPr>
            <a:spLocks noGrp="1"/>
          </p:cNvSpPr>
          <p:nvPr>
            <p:ph type="ftr" sz="quarter" idx="11"/>
          </p:nvPr>
        </p:nvSpPr>
        <p:spPr>
          <a:xfrm>
            <a:off x="274367" y="6354763"/>
            <a:ext cx="5851525" cy="366712"/>
          </a:xfrm>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7" name="Slide Number Placeholder 6"/>
          <p:cNvSpPr>
            <a:spLocks noGrp="1"/>
          </p:cNvSpPr>
          <p:nvPr>
            <p:ph type="sldNum" sz="quarter" idx="10"/>
          </p:nvPr>
        </p:nvSpPr>
        <p:spPr>
          <a:xfrm>
            <a:off x="6659563" y="6354763"/>
            <a:ext cx="2209800" cy="366712"/>
          </a:xfrm>
        </p:spPr>
        <p:txBody>
          <a:bodyPr/>
          <a:lstStyle/>
          <a:p>
            <a:pPr>
              <a:defRPr/>
            </a:pPr>
            <a:r>
              <a:rPr lang="en-US" dirty="0" smtClean="0"/>
              <a:t>2–</a:t>
            </a:r>
            <a:fld id="{3A4B463A-2C18-4BB4-9F42-077004D40555}" type="slidenum">
              <a:rPr lang="en-US" smtClean="0"/>
              <a:pPr>
                <a:defRPr/>
              </a:pPr>
              <a:t>15</a:t>
            </a:fld>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6632">
                                            <p:txEl>
                                              <p:pRg st="0" end="0"/>
                                            </p:txEl>
                                          </p:spTgt>
                                        </p:tgtEl>
                                        <p:attrNameLst>
                                          <p:attrName>style.visibility</p:attrName>
                                        </p:attrNameLst>
                                      </p:cBhvr>
                                      <p:to>
                                        <p:strVal val="visible"/>
                                      </p:to>
                                    </p:set>
                                    <p:animEffect transition="in" filter="wipe(left)">
                                      <p:cBhvr>
                                        <p:cTn id="7" dur="500"/>
                                        <p:tgtEl>
                                          <p:spTgt spid="26632">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632">
                                            <p:txEl>
                                              <p:pRg st="1" end="1"/>
                                            </p:txEl>
                                          </p:spTgt>
                                        </p:tgtEl>
                                        <p:attrNameLst>
                                          <p:attrName>style.visibility</p:attrName>
                                        </p:attrNameLst>
                                      </p:cBhvr>
                                      <p:to>
                                        <p:strVal val="visible"/>
                                      </p:to>
                                    </p:set>
                                    <p:animEffect transition="in" filter="wipe(left)">
                                      <p:cBhvr>
                                        <p:cTn id="11" dur="500"/>
                                        <p:tgtEl>
                                          <p:spTgt spid="26632">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6632">
                                            <p:txEl>
                                              <p:pRg st="2" end="2"/>
                                            </p:txEl>
                                          </p:spTgt>
                                        </p:tgtEl>
                                        <p:attrNameLst>
                                          <p:attrName>style.visibility</p:attrName>
                                        </p:attrNameLst>
                                      </p:cBhvr>
                                      <p:to>
                                        <p:strVal val="visible"/>
                                      </p:to>
                                    </p:set>
                                    <p:animEffect transition="in" filter="wipe(left)">
                                      <p:cBhvr>
                                        <p:cTn id="15" dur="500"/>
                                        <p:tgtEl>
                                          <p:spTgt spid="26632">
                                            <p:txEl>
                                              <p:pRg st="2" end="2"/>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6632">
                                            <p:txEl>
                                              <p:pRg st="3" end="3"/>
                                            </p:txEl>
                                          </p:spTgt>
                                        </p:tgtEl>
                                        <p:attrNameLst>
                                          <p:attrName>style.visibility</p:attrName>
                                        </p:attrNameLst>
                                      </p:cBhvr>
                                      <p:to>
                                        <p:strVal val="visible"/>
                                      </p:to>
                                    </p:set>
                                    <p:animEffect transition="in" filter="wipe(left)">
                                      <p:cBhvr>
                                        <p:cTn id="19" dur="500"/>
                                        <p:tgtEl>
                                          <p:spTgt spid="26632">
                                            <p:txEl>
                                              <p:pRg st="3" end="3"/>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632">
                                            <p:txEl>
                                              <p:pRg st="4" end="4"/>
                                            </p:txEl>
                                          </p:spTgt>
                                        </p:tgtEl>
                                        <p:attrNameLst>
                                          <p:attrName>style.visibility</p:attrName>
                                        </p:attrNameLst>
                                      </p:cBhvr>
                                      <p:to>
                                        <p:strVal val="visible"/>
                                      </p:to>
                                    </p:set>
                                    <p:animEffect transition="in" filter="wipe(left)">
                                      <p:cBhvr>
                                        <p:cTn id="23" dur="500"/>
                                        <p:tgtEl>
                                          <p:spTgt spid="26632">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26632">
                                            <p:txEl>
                                              <p:pRg st="5" end="5"/>
                                            </p:txEl>
                                          </p:spTgt>
                                        </p:tgtEl>
                                        <p:attrNameLst>
                                          <p:attrName>style.visibility</p:attrName>
                                        </p:attrNameLst>
                                      </p:cBhvr>
                                      <p:to>
                                        <p:strVal val="visible"/>
                                      </p:to>
                                    </p:set>
                                    <p:animEffect transition="in" filter="wipe(left)">
                                      <p:cBhvr>
                                        <p:cTn id="28" dur="500"/>
                                        <p:tgtEl>
                                          <p:spTgt spid="26632">
                                            <p:txEl>
                                              <p:pRg st="5" end="5"/>
                                            </p:txEl>
                                          </p:spTgt>
                                        </p:tgtEl>
                                      </p:cBhvr>
                                    </p:animEffect>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26632">
                                            <p:txEl>
                                              <p:pRg st="6" end="6"/>
                                            </p:txEl>
                                          </p:spTgt>
                                        </p:tgtEl>
                                        <p:attrNameLst>
                                          <p:attrName>style.visibility</p:attrName>
                                        </p:attrNameLst>
                                      </p:cBhvr>
                                      <p:to>
                                        <p:strVal val="visible"/>
                                      </p:to>
                                    </p:set>
                                    <p:animEffect transition="in" filter="wipe(left)">
                                      <p:cBhvr>
                                        <p:cTn id="32" dur="500"/>
                                        <p:tgtEl>
                                          <p:spTgt spid="26632">
                                            <p:txEl>
                                              <p:pRg st="6" end="6"/>
                                            </p:txEl>
                                          </p:spTgt>
                                        </p:tgtEl>
                                      </p:cBhvr>
                                    </p:animEffect>
                                  </p:childTnLst>
                                </p:cTn>
                              </p:par>
                            </p:childTnLst>
                          </p:cTn>
                        </p:par>
                        <p:par>
                          <p:cTn id="33" fill="hold">
                            <p:stCondLst>
                              <p:cond delay="1000"/>
                            </p:stCondLst>
                            <p:childTnLst>
                              <p:par>
                                <p:cTn id="34" presetID="22" presetClass="entr" presetSubtype="8" fill="hold" grpId="0" nodeType="afterEffect">
                                  <p:stCondLst>
                                    <p:cond delay="0"/>
                                  </p:stCondLst>
                                  <p:childTnLst>
                                    <p:set>
                                      <p:cBhvr>
                                        <p:cTn id="35" dur="1" fill="hold">
                                          <p:stCondLst>
                                            <p:cond delay="0"/>
                                          </p:stCondLst>
                                        </p:cTn>
                                        <p:tgtEl>
                                          <p:spTgt spid="26632">
                                            <p:txEl>
                                              <p:pRg st="7" end="7"/>
                                            </p:txEl>
                                          </p:spTgt>
                                        </p:tgtEl>
                                        <p:attrNameLst>
                                          <p:attrName>style.visibility</p:attrName>
                                        </p:attrNameLst>
                                      </p:cBhvr>
                                      <p:to>
                                        <p:strVal val="visible"/>
                                      </p:to>
                                    </p:set>
                                    <p:animEffect transition="in" filter="wipe(left)">
                                      <p:cBhvr>
                                        <p:cTn id="36" dur="500"/>
                                        <p:tgtEl>
                                          <p:spTgt spid="2663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2"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2" name="Rectangle 4"/>
          <p:cNvSpPr>
            <a:spLocks noGrp="1" noChangeArrowheads="1"/>
          </p:cNvSpPr>
          <p:nvPr>
            <p:ph type="title"/>
          </p:nvPr>
        </p:nvSpPr>
        <p:spPr/>
        <p:txBody>
          <a:bodyPr/>
          <a:lstStyle/>
          <a:p>
            <a:r>
              <a:rPr lang="en-US" dirty="0"/>
              <a:t>Agreeableness Dimension Personality Traits (</a:t>
            </a:r>
            <a:r>
              <a:rPr lang="en-US" dirty="0" smtClean="0"/>
              <a:t>cont’d)</a:t>
            </a:r>
            <a:endParaRPr lang="en-US" dirty="0"/>
          </a:p>
        </p:txBody>
      </p:sp>
      <p:sp>
        <p:nvSpPr>
          <p:cNvPr id="68611" name="Rectangle 3"/>
          <p:cNvSpPr>
            <a:spLocks noGrp="1" noChangeArrowheads="1"/>
          </p:cNvSpPr>
          <p:nvPr>
            <p:ph idx="1"/>
          </p:nvPr>
        </p:nvSpPr>
        <p:spPr/>
        <p:txBody>
          <a:bodyPr/>
          <a:lstStyle/>
          <a:p>
            <a:pPr>
              <a:spcBef>
                <a:spcPts val="1200"/>
              </a:spcBef>
              <a:buClr>
                <a:srgbClr val="006699"/>
              </a:buClr>
            </a:pPr>
            <a:r>
              <a:rPr lang="en-US" dirty="0" smtClean="0"/>
              <a:t>Emotional Intelligence</a:t>
            </a:r>
          </a:p>
          <a:p>
            <a:pPr marL="565150" lvl="1" indent="-282575">
              <a:spcBef>
                <a:spcPts val="1200"/>
              </a:spcBef>
            </a:pPr>
            <a:r>
              <a:rPr lang="en-US" b="1" i="1" dirty="0" smtClean="0"/>
              <a:t>Self-awareness</a:t>
            </a:r>
            <a:r>
              <a:rPr lang="en-US" dirty="0" smtClean="0"/>
              <a:t> is being conscious of your own emotions and how they affect your personal and professional life</a:t>
            </a:r>
          </a:p>
          <a:p>
            <a:pPr marL="565150" lvl="1" indent="-282575">
              <a:spcBef>
                <a:spcPts val="1200"/>
              </a:spcBef>
            </a:pPr>
            <a:r>
              <a:rPr lang="en-US" b="1" i="1" dirty="0" smtClean="0"/>
              <a:t>Social awareness </a:t>
            </a:r>
            <a:r>
              <a:rPr lang="en-US" dirty="0" smtClean="0"/>
              <a:t>is the ability to understand others</a:t>
            </a:r>
          </a:p>
          <a:p>
            <a:pPr marL="565150" lvl="1" indent="-282575">
              <a:spcBef>
                <a:spcPts val="1200"/>
              </a:spcBef>
            </a:pPr>
            <a:r>
              <a:rPr lang="en-US" b="1" i="1" dirty="0" smtClean="0"/>
              <a:t>Self-management</a:t>
            </a:r>
            <a:r>
              <a:rPr lang="en-US" dirty="0" smtClean="0"/>
              <a:t> is the ability to control disruptive emotions</a:t>
            </a:r>
          </a:p>
          <a:p>
            <a:pPr marL="565150" lvl="1" indent="-282575">
              <a:spcBef>
                <a:spcPts val="1200"/>
              </a:spcBef>
            </a:pPr>
            <a:r>
              <a:rPr lang="en-US" b="1" i="1" dirty="0" smtClean="0"/>
              <a:t>Relationship management </a:t>
            </a:r>
            <a:r>
              <a:rPr lang="en-US" dirty="0" smtClean="0"/>
              <a:t>is the ability to work well with others</a:t>
            </a:r>
            <a:endParaRPr lang="en-US" dirty="0"/>
          </a:p>
        </p:txBody>
      </p:sp>
      <p:sp>
        <p:nvSpPr>
          <p:cNvPr id="7" name="Slide Number Placeholder 6"/>
          <p:cNvSpPr>
            <a:spLocks noGrp="1"/>
          </p:cNvSpPr>
          <p:nvPr>
            <p:ph type="sldNum" sz="quarter" idx="10"/>
          </p:nvPr>
        </p:nvSpPr>
        <p:spPr/>
        <p:txBody>
          <a:bodyPr/>
          <a:lstStyle/>
          <a:p>
            <a:pPr>
              <a:defRPr/>
            </a:pPr>
            <a:r>
              <a:rPr lang="en-US" dirty="0" smtClean="0"/>
              <a:t>2–</a:t>
            </a:r>
            <a:fld id="{3A4B463A-2C18-4BB4-9F42-077004D40555}" type="slidenum">
              <a:rPr lang="en-US" smtClean="0"/>
              <a:pPr>
                <a:defRPr/>
              </a:pPr>
              <a:t>16</a:t>
            </a:fld>
            <a:endParaRPr lang="en-US" dirty="0"/>
          </a:p>
        </p:txBody>
      </p:sp>
      <p:sp>
        <p:nvSpPr>
          <p:cNvPr id="6" name="Footer Placeholder 5"/>
          <p:cNvSpPr>
            <a:spLocks noGrp="1"/>
          </p:cNvSpPr>
          <p:nvPr>
            <p:ph type="ftr" sz="quarter" idx="11"/>
          </p:nvPr>
        </p:nvSpPr>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8611">
                                            <p:txEl>
                                              <p:pRg st="0" end="0"/>
                                            </p:txEl>
                                          </p:spTgt>
                                        </p:tgtEl>
                                        <p:attrNameLst>
                                          <p:attrName>style.visibility</p:attrName>
                                        </p:attrNameLst>
                                      </p:cBhvr>
                                      <p:to>
                                        <p:strVal val="visible"/>
                                      </p:to>
                                    </p:set>
                                    <p:animEffect transition="in" filter="wipe(left)">
                                      <p:cBhvr>
                                        <p:cTn id="7" dur="500"/>
                                        <p:tgtEl>
                                          <p:spTgt spid="68611">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8611">
                                            <p:txEl>
                                              <p:pRg st="1" end="1"/>
                                            </p:txEl>
                                          </p:spTgt>
                                        </p:tgtEl>
                                        <p:attrNameLst>
                                          <p:attrName>style.visibility</p:attrName>
                                        </p:attrNameLst>
                                      </p:cBhvr>
                                      <p:to>
                                        <p:strVal val="visible"/>
                                      </p:to>
                                    </p:set>
                                    <p:animEffect transition="in" filter="wipe(left)">
                                      <p:cBhvr>
                                        <p:cTn id="11" dur="500"/>
                                        <p:tgtEl>
                                          <p:spTgt spid="68611">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8611">
                                            <p:txEl>
                                              <p:pRg st="2" end="2"/>
                                            </p:txEl>
                                          </p:spTgt>
                                        </p:tgtEl>
                                        <p:attrNameLst>
                                          <p:attrName>style.visibility</p:attrName>
                                        </p:attrNameLst>
                                      </p:cBhvr>
                                      <p:to>
                                        <p:strVal val="visible"/>
                                      </p:to>
                                    </p:set>
                                    <p:animEffect transition="in" filter="wipe(left)">
                                      <p:cBhvr>
                                        <p:cTn id="15" dur="500"/>
                                        <p:tgtEl>
                                          <p:spTgt spid="68611">
                                            <p:txEl>
                                              <p:pRg st="2" end="2"/>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8611">
                                            <p:txEl>
                                              <p:pRg st="3" end="3"/>
                                            </p:txEl>
                                          </p:spTgt>
                                        </p:tgtEl>
                                        <p:attrNameLst>
                                          <p:attrName>style.visibility</p:attrName>
                                        </p:attrNameLst>
                                      </p:cBhvr>
                                      <p:to>
                                        <p:strVal val="visible"/>
                                      </p:to>
                                    </p:set>
                                    <p:animEffect transition="in" filter="wipe(left)">
                                      <p:cBhvr>
                                        <p:cTn id="19" dur="500"/>
                                        <p:tgtEl>
                                          <p:spTgt spid="68611">
                                            <p:txEl>
                                              <p:pRg st="3" end="3"/>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8611">
                                            <p:txEl>
                                              <p:pRg st="4" end="4"/>
                                            </p:txEl>
                                          </p:spTgt>
                                        </p:tgtEl>
                                        <p:attrNameLst>
                                          <p:attrName>style.visibility</p:attrName>
                                        </p:attrNameLst>
                                      </p:cBhvr>
                                      <p:to>
                                        <p:strVal val="visible"/>
                                      </p:to>
                                    </p:set>
                                    <p:animEffect transition="in" filter="wipe(left)">
                                      <p:cBhvr>
                                        <p:cTn id="23" dur="500"/>
                                        <p:tgtEl>
                                          <p:spTgt spid="686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2996" name="Rectangle 1028"/>
          <p:cNvSpPr>
            <a:spLocks noGrp="1" noChangeArrowheads="1"/>
          </p:cNvSpPr>
          <p:nvPr>
            <p:ph type="title"/>
          </p:nvPr>
        </p:nvSpPr>
        <p:spPr>
          <a:xfrm>
            <a:off x="523875" y="197831"/>
            <a:ext cx="8077200" cy="579438"/>
          </a:xfrm>
        </p:spPr>
        <p:txBody>
          <a:bodyPr/>
          <a:lstStyle/>
          <a:p>
            <a:r>
              <a:rPr lang="en-US" dirty="0" smtClean="0"/>
              <a:t>Adjustment Personality Dimension Traits</a:t>
            </a:r>
            <a:endParaRPr lang="en-US" dirty="0"/>
          </a:p>
        </p:txBody>
      </p:sp>
      <p:sp>
        <p:nvSpPr>
          <p:cNvPr id="212999" name="Rectangle 1031"/>
          <p:cNvSpPr>
            <a:spLocks noGrp="1" noChangeArrowheads="1"/>
          </p:cNvSpPr>
          <p:nvPr>
            <p:ph type="body" idx="4294967295"/>
          </p:nvPr>
        </p:nvSpPr>
        <p:spPr>
          <a:xfrm>
            <a:off x="514350" y="1234463"/>
            <a:ext cx="8102600" cy="5120299"/>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buClr>
                <a:srgbClr val="336699"/>
              </a:buClr>
            </a:pPr>
            <a:r>
              <a:rPr lang="en-US" dirty="0"/>
              <a:t>Emotional Stability</a:t>
            </a:r>
          </a:p>
          <a:p>
            <a:pPr lvl="1"/>
            <a:r>
              <a:rPr lang="en-US" dirty="0"/>
              <a:t>Emotionally in control, secure, positive</a:t>
            </a:r>
          </a:p>
          <a:p>
            <a:pPr lvl="1"/>
            <a:r>
              <a:rPr lang="en-US" dirty="0"/>
              <a:t>Associated with managerial effectiveness and advancement</a:t>
            </a:r>
          </a:p>
          <a:p>
            <a:pPr>
              <a:buClr>
                <a:srgbClr val="336699"/>
              </a:buClr>
            </a:pPr>
            <a:r>
              <a:rPr lang="en-US" dirty="0"/>
              <a:t>Self-confidence</a:t>
            </a:r>
          </a:p>
          <a:p>
            <a:pPr lvl="1"/>
            <a:r>
              <a:rPr lang="en-US" dirty="0"/>
              <a:t>Trust own judgments, decisions, ideas, capabilities</a:t>
            </a:r>
          </a:p>
          <a:p>
            <a:pPr lvl="1"/>
            <a:r>
              <a:rPr lang="en-US" dirty="0"/>
              <a:t>Related to effectiveness and advancement</a:t>
            </a:r>
          </a:p>
        </p:txBody>
      </p:sp>
      <p:sp>
        <p:nvSpPr>
          <p:cNvPr id="6" name="Footer Placeholder 5"/>
          <p:cNvSpPr>
            <a:spLocks noGrp="1"/>
          </p:cNvSpPr>
          <p:nvPr>
            <p:ph type="ftr" sz="quarter" idx="11"/>
          </p:nvPr>
        </p:nvSpPr>
        <p:spPr>
          <a:xfrm>
            <a:off x="274367" y="6354763"/>
            <a:ext cx="5851525" cy="366712"/>
          </a:xfrm>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7" name="Slide Number Placeholder 6"/>
          <p:cNvSpPr>
            <a:spLocks noGrp="1"/>
          </p:cNvSpPr>
          <p:nvPr>
            <p:ph type="sldNum" sz="quarter" idx="10"/>
          </p:nvPr>
        </p:nvSpPr>
        <p:spPr>
          <a:xfrm>
            <a:off x="6659563" y="6354763"/>
            <a:ext cx="2209800" cy="366712"/>
          </a:xfrm>
        </p:spPr>
        <p:txBody>
          <a:bodyPr/>
          <a:lstStyle/>
          <a:p>
            <a:pPr>
              <a:defRPr/>
            </a:pPr>
            <a:r>
              <a:rPr lang="en-US" dirty="0" smtClean="0"/>
              <a:t>2–</a:t>
            </a:r>
            <a:fld id="{3A4B463A-2C18-4BB4-9F42-077004D40555}" type="slidenum">
              <a:rPr lang="en-US" smtClean="0"/>
              <a:pPr>
                <a:defRPr/>
              </a:pPr>
              <a:t>17</a:t>
            </a:fld>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12999">
                                            <p:txEl>
                                              <p:pRg st="0" end="0"/>
                                            </p:txEl>
                                          </p:spTgt>
                                        </p:tgtEl>
                                        <p:attrNameLst>
                                          <p:attrName>style.visibility</p:attrName>
                                        </p:attrNameLst>
                                      </p:cBhvr>
                                      <p:to>
                                        <p:strVal val="visible"/>
                                      </p:to>
                                    </p:set>
                                    <p:animEffect transition="in" filter="wipe(left)">
                                      <p:cBhvr>
                                        <p:cTn id="7" dur="500"/>
                                        <p:tgtEl>
                                          <p:spTgt spid="212999">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12999">
                                            <p:txEl>
                                              <p:pRg st="1" end="1"/>
                                            </p:txEl>
                                          </p:spTgt>
                                        </p:tgtEl>
                                        <p:attrNameLst>
                                          <p:attrName>style.visibility</p:attrName>
                                        </p:attrNameLst>
                                      </p:cBhvr>
                                      <p:to>
                                        <p:strVal val="visible"/>
                                      </p:to>
                                    </p:set>
                                    <p:animEffect transition="in" filter="wipe(left)">
                                      <p:cBhvr>
                                        <p:cTn id="11" dur="500"/>
                                        <p:tgtEl>
                                          <p:spTgt spid="212999">
                                            <p:txEl>
                                              <p:pRg st="1" end="1"/>
                                            </p:txEl>
                                          </p:spTgt>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12999">
                                            <p:txEl>
                                              <p:pRg st="2" end="2"/>
                                            </p:txEl>
                                          </p:spTgt>
                                        </p:tgtEl>
                                        <p:attrNameLst>
                                          <p:attrName>style.visibility</p:attrName>
                                        </p:attrNameLst>
                                      </p:cBhvr>
                                      <p:to>
                                        <p:strVal val="visible"/>
                                      </p:to>
                                    </p:set>
                                    <p:animEffect transition="in" filter="wipe(left)">
                                      <p:cBhvr>
                                        <p:cTn id="15" dur="500"/>
                                        <p:tgtEl>
                                          <p:spTgt spid="212999">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212999">
                                            <p:txEl>
                                              <p:pRg st="3" end="3"/>
                                            </p:txEl>
                                          </p:spTgt>
                                        </p:tgtEl>
                                        <p:attrNameLst>
                                          <p:attrName>style.visibility</p:attrName>
                                        </p:attrNameLst>
                                      </p:cBhvr>
                                      <p:to>
                                        <p:strVal val="visible"/>
                                      </p:to>
                                    </p:set>
                                    <p:animEffect transition="in" filter="wipe(left)">
                                      <p:cBhvr>
                                        <p:cTn id="20" dur="500"/>
                                        <p:tgtEl>
                                          <p:spTgt spid="212999">
                                            <p:txEl>
                                              <p:pRg st="3" end="3"/>
                                            </p:txEl>
                                          </p:spTgt>
                                        </p:tgtEl>
                                      </p:cBhvr>
                                    </p:animEffect>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212999">
                                            <p:txEl>
                                              <p:pRg st="4" end="4"/>
                                            </p:txEl>
                                          </p:spTgt>
                                        </p:tgtEl>
                                        <p:attrNameLst>
                                          <p:attrName>style.visibility</p:attrName>
                                        </p:attrNameLst>
                                      </p:cBhvr>
                                      <p:to>
                                        <p:strVal val="visible"/>
                                      </p:to>
                                    </p:set>
                                    <p:animEffect transition="in" filter="wipe(left)">
                                      <p:cBhvr>
                                        <p:cTn id="24" dur="500"/>
                                        <p:tgtEl>
                                          <p:spTgt spid="212999">
                                            <p:txEl>
                                              <p:pRg st="4" end="4"/>
                                            </p:txEl>
                                          </p:spTgt>
                                        </p:tgtEl>
                                      </p:cBhvr>
                                    </p:animEffect>
                                  </p:childTnLst>
                                </p:cTn>
                              </p:par>
                            </p:childTnLst>
                          </p:cTn>
                        </p:par>
                        <p:par>
                          <p:cTn id="25" fill="hold">
                            <p:stCondLst>
                              <p:cond delay="1000"/>
                            </p:stCondLst>
                            <p:childTnLst>
                              <p:par>
                                <p:cTn id="26" presetID="22" presetClass="entr" presetSubtype="8" fill="hold" nodeType="afterEffect">
                                  <p:stCondLst>
                                    <p:cond delay="0"/>
                                  </p:stCondLst>
                                  <p:childTnLst>
                                    <p:set>
                                      <p:cBhvr>
                                        <p:cTn id="27" dur="1" fill="hold">
                                          <p:stCondLst>
                                            <p:cond delay="0"/>
                                          </p:stCondLst>
                                        </p:cTn>
                                        <p:tgtEl>
                                          <p:spTgt spid="212999">
                                            <p:txEl>
                                              <p:pRg st="5" end="5"/>
                                            </p:txEl>
                                          </p:spTgt>
                                        </p:tgtEl>
                                        <p:attrNameLst>
                                          <p:attrName>style.visibility</p:attrName>
                                        </p:attrNameLst>
                                      </p:cBhvr>
                                      <p:to>
                                        <p:strVal val="visible"/>
                                      </p:to>
                                    </p:set>
                                    <p:animEffect transition="in" filter="wipe(left)">
                                      <p:cBhvr>
                                        <p:cTn id="28" dur="500"/>
                                        <p:tgtEl>
                                          <p:spTgt spid="2129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2996" name="Rectangle 1028"/>
          <p:cNvSpPr>
            <a:spLocks noGrp="1" noChangeArrowheads="1"/>
          </p:cNvSpPr>
          <p:nvPr>
            <p:ph type="title"/>
          </p:nvPr>
        </p:nvSpPr>
        <p:spPr/>
        <p:txBody>
          <a:bodyPr/>
          <a:lstStyle/>
          <a:p>
            <a:r>
              <a:rPr lang="en-US" dirty="0" smtClean="0"/>
              <a:t>Conscientiousness Personality </a:t>
            </a:r>
            <a:br>
              <a:rPr lang="en-US" dirty="0" smtClean="0"/>
            </a:br>
            <a:r>
              <a:rPr lang="en-US" dirty="0" smtClean="0"/>
              <a:t>Dimension Traits</a:t>
            </a:r>
            <a:endParaRPr lang="en-US" dirty="0"/>
          </a:p>
        </p:txBody>
      </p:sp>
      <p:sp>
        <p:nvSpPr>
          <p:cNvPr id="212999" name="Rectangle 1031"/>
          <p:cNvSpPr>
            <a:spLocks noGrp="1" noChangeArrowheads="1"/>
          </p:cNvSpPr>
          <p:nvPr>
            <p:ph idx="1"/>
          </p:nvPr>
        </p:nvSpPr>
        <p:spPr>
          <a:xfrm>
            <a:off x="514350" y="1600219"/>
            <a:ext cx="7989527" cy="4754543"/>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buClr>
                <a:srgbClr val="336699"/>
              </a:buClr>
            </a:pPr>
            <a:r>
              <a:rPr lang="en-US" dirty="0"/>
              <a:t>Dependability</a:t>
            </a:r>
          </a:p>
          <a:p>
            <a:pPr lvl="1"/>
            <a:r>
              <a:rPr lang="en-US" dirty="0"/>
              <a:t>Loyal, committed to their coworkers and the organization</a:t>
            </a:r>
          </a:p>
          <a:p>
            <a:pPr lvl="1"/>
            <a:r>
              <a:rPr lang="en-US" dirty="0"/>
              <a:t>Willing to work hard and put in extra time and effort to accomplish goals to achieve success—also called organization citizenship behavior</a:t>
            </a:r>
          </a:p>
          <a:p>
            <a:pPr>
              <a:buClr>
                <a:srgbClr val="336699"/>
              </a:buClr>
            </a:pPr>
            <a:r>
              <a:rPr lang="en-US" dirty="0"/>
              <a:t>Integrity</a:t>
            </a:r>
          </a:p>
          <a:p>
            <a:pPr lvl="1"/>
            <a:r>
              <a:rPr lang="en-US" dirty="0"/>
              <a:t>Honest, ethical, trustworthy</a:t>
            </a:r>
          </a:p>
          <a:p>
            <a:pPr lvl="1"/>
            <a:r>
              <a:rPr lang="en-US" dirty="0"/>
              <a:t>Essential trait for running a successful business</a:t>
            </a:r>
          </a:p>
        </p:txBody>
      </p:sp>
      <p:sp>
        <p:nvSpPr>
          <p:cNvPr id="7" name="Slide Number Placeholder 6"/>
          <p:cNvSpPr>
            <a:spLocks noGrp="1"/>
          </p:cNvSpPr>
          <p:nvPr>
            <p:ph type="sldNum" sz="quarter" idx="10"/>
          </p:nvPr>
        </p:nvSpPr>
        <p:spPr/>
        <p:txBody>
          <a:bodyPr/>
          <a:lstStyle/>
          <a:p>
            <a:pPr>
              <a:defRPr/>
            </a:pPr>
            <a:r>
              <a:rPr lang="en-US" dirty="0" smtClean="0"/>
              <a:t>2–</a:t>
            </a:r>
            <a:fld id="{3A4B463A-2C18-4BB4-9F42-077004D40555}" type="slidenum">
              <a:rPr lang="en-US" smtClean="0"/>
              <a:pPr>
                <a:defRPr/>
              </a:pPr>
              <a:t>18</a:t>
            </a:fld>
            <a:endParaRPr lang="en-US" dirty="0"/>
          </a:p>
        </p:txBody>
      </p:sp>
      <p:sp>
        <p:nvSpPr>
          <p:cNvPr id="6" name="Footer Placeholder 5"/>
          <p:cNvSpPr>
            <a:spLocks noGrp="1"/>
          </p:cNvSpPr>
          <p:nvPr>
            <p:ph type="ftr" sz="quarter" idx="11"/>
          </p:nvPr>
        </p:nvSpPr>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xmlns="" val="18974298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12999">
                                            <p:txEl>
                                              <p:pRg st="0" end="0"/>
                                            </p:txEl>
                                          </p:spTgt>
                                        </p:tgtEl>
                                        <p:attrNameLst>
                                          <p:attrName>style.visibility</p:attrName>
                                        </p:attrNameLst>
                                      </p:cBhvr>
                                      <p:to>
                                        <p:strVal val="visible"/>
                                      </p:to>
                                    </p:set>
                                    <p:animEffect transition="in" filter="wipe(left)">
                                      <p:cBhvr>
                                        <p:cTn id="7" dur="500"/>
                                        <p:tgtEl>
                                          <p:spTgt spid="212999">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12999">
                                            <p:txEl>
                                              <p:pRg st="1" end="1"/>
                                            </p:txEl>
                                          </p:spTgt>
                                        </p:tgtEl>
                                        <p:attrNameLst>
                                          <p:attrName>style.visibility</p:attrName>
                                        </p:attrNameLst>
                                      </p:cBhvr>
                                      <p:to>
                                        <p:strVal val="visible"/>
                                      </p:to>
                                    </p:set>
                                    <p:animEffect transition="in" filter="wipe(left)">
                                      <p:cBhvr>
                                        <p:cTn id="11" dur="500"/>
                                        <p:tgtEl>
                                          <p:spTgt spid="212999">
                                            <p:txEl>
                                              <p:pRg st="1" end="1"/>
                                            </p:txEl>
                                          </p:spTgt>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12999">
                                            <p:txEl>
                                              <p:pRg st="2" end="2"/>
                                            </p:txEl>
                                          </p:spTgt>
                                        </p:tgtEl>
                                        <p:attrNameLst>
                                          <p:attrName>style.visibility</p:attrName>
                                        </p:attrNameLst>
                                      </p:cBhvr>
                                      <p:to>
                                        <p:strVal val="visible"/>
                                      </p:to>
                                    </p:set>
                                    <p:animEffect transition="in" filter="wipe(left)">
                                      <p:cBhvr>
                                        <p:cTn id="15" dur="500"/>
                                        <p:tgtEl>
                                          <p:spTgt spid="212999">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212999">
                                            <p:txEl>
                                              <p:pRg st="3" end="3"/>
                                            </p:txEl>
                                          </p:spTgt>
                                        </p:tgtEl>
                                        <p:attrNameLst>
                                          <p:attrName>style.visibility</p:attrName>
                                        </p:attrNameLst>
                                      </p:cBhvr>
                                      <p:to>
                                        <p:strVal val="visible"/>
                                      </p:to>
                                    </p:set>
                                    <p:animEffect transition="in" filter="wipe(left)">
                                      <p:cBhvr>
                                        <p:cTn id="20" dur="500"/>
                                        <p:tgtEl>
                                          <p:spTgt spid="212999">
                                            <p:txEl>
                                              <p:pRg st="3" end="3"/>
                                            </p:txEl>
                                          </p:spTgt>
                                        </p:tgtEl>
                                      </p:cBhvr>
                                    </p:animEffect>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212999">
                                            <p:txEl>
                                              <p:pRg st="4" end="4"/>
                                            </p:txEl>
                                          </p:spTgt>
                                        </p:tgtEl>
                                        <p:attrNameLst>
                                          <p:attrName>style.visibility</p:attrName>
                                        </p:attrNameLst>
                                      </p:cBhvr>
                                      <p:to>
                                        <p:strVal val="visible"/>
                                      </p:to>
                                    </p:set>
                                    <p:animEffect transition="in" filter="wipe(left)">
                                      <p:cBhvr>
                                        <p:cTn id="24" dur="500"/>
                                        <p:tgtEl>
                                          <p:spTgt spid="212999">
                                            <p:txEl>
                                              <p:pRg st="4" end="4"/>
                                            </p:txEl>
                                          </p:spTgt>
                                        </p:tgtEl>
                                      </p:cBhvr>
                                    </p:animEffect>
                                  </p:childTnLst>
                                </p:cTn>
                              </p:par>
                            </p:childTnLst>
                          </p:cTn>
                        </p:par>
                        <p:par>
                          <p:cTn id="25" fill="hold">
                            <p:stCondLst>
                              <p:cond delay="1000"/>
                            </p:stCondLst>
                            <p:childTnLst>
                              <p:par>
                                <p:cTn id="26" presetID="22" presetClass="entr" presetSubtype="8" fill="hold" nodeType="afterEffect">
                                  <p:stCondLst>
                                    <p:cond delay="0"/>
                                  </p:stCondLst>
                                  <p:childTnLst>
                                    <p:set>
                                      <p:cBhvr>
                                        <p:cTn id="27" dur="1" fill="hold">
                                          <p:stCondLst>
                                            <p:cond delay="0"/>
                                          </p:stCondLst>
                                        </p:cTn>
                                        <p:tgtEl>
                                          <p:spTgt spid="212999">
                                            <p:txEl>
                                              <p:pRg st="5" end="5"/>
                                            </p:txEl>
                                          </p:spTgt>
                                        </p:tgtEl>
                                        <p:attrNameLst>
                                          <p:attrName>style.visibility</p:attrName>
                                        </p:attrNameLst>
                                      </p:cBhvr>
                                      <p:to>
                                        <p:strVal val="visible"/>
                                      </p:to>
                                    </p:set>
                                    <p:animEffect transition="in" filter="wipe(left)">
                                      <p:cBhvr>
                                        <p:cTn id="28" dur="500"/>
                                        <p:tgtEl>
                                          <p:spTgt spid="2129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2996" name="Rectangle 1028"/>
          <p:cNvSpPr>
            <a:spLocks noGrp="1" noChangeArrowheads="1"/>
          </p:cNvSpPr>
          <p:nvPr>
            <p:ph type="title"/>
          </p:nvPr>
        </p:nvSpPr>
        <p:spPr>
          <a:xfrm>
            <a:off x="530855" y="143634"/>
            <a:ext cx="8077200" cy="1077218"/>
          </a:xfrm>
        </p:spPr>
        <p:txBody>
          <a:bodyPr/>
          <a:lstStyle/>
          <a:p>
            <a:r>
              <a:rPr lang="en-US" dirty="0" smtClean="0"/>
              <a:t>Openness-to-Experience Personality Dimension Traits</a:t>
            </a:r>
            <a:endParaRPr lang="en-US" dirty="0"/>
          </a:p>
        </p:txBody>
      </p:sp>
      <p:sp>
        <p:nvSpPr>
          <p:cNvPr id="212999" name="Rectangle 1031"/>
          <p:cNvSpPr>
            <a:spLocks noGrp="1" noChangeArrowheads="1"/>
          </p:cNvSpPr>
          <p:nvPr>
            <p:ph idx="1"/>
          </p:nvPr>
        </p:nvSpPr>
        <p:spPr>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buClr>
                <a:srgbClr val="336699"/>
              </a:buClr>
            </a:pPr>
            <a:r>
              <a:rPr lang="en-US" dirty="0"/>
              <a:t>Flexibility</a:t>
            </a:r>
          </a:p>
          <a:p>
            <a:pPr lvl="1"/>
            <a:r>
              <a:rPr lang="en-US" dirty="0"/>
              <a:t>Change, adjust to changes</a:t>
            </a:r>
          </a:p>
          <a:p>
            <a:pPr lvl="1"/>
            <a:r>
              <a:rPr lang="en-US" dirty="0"/>
              <a:t>The ability to influence others about change</a:t>
            </a:r>
          </a:p>
          <a:p>
            <a:pPr>
              <a:buClr>
                <a:srgbClr val="336699"/>
              </a:buClr>
            </a:pPr>
            <a:r>
              <a:rPr lang="en-US" dirty="0"/>
              <a:t>Intelligence</a:t>
            </a:r>
          </a:p>
          <a:p>
            <a:pPr lvl="1"/>
            <a:r>
              <a:rPr lang="en-US" dirty="0"/>
              <a:t>Is the ability to think critically, solve problems, </a:t>
            </a:r>
            <a:br>
              <a:rPr lang="en-US" dirty="0"/>
            </a:br>
            <a:r>
              <a:rPr lang="en-US" dirty="0"/>
              <a:t>and make decisions</a:t>
            </a:r>
          </a:p>
          <a:p>
            <a:pPr lvl="1"/>
            <a:r>
              <a:rPr lang="en-US" dirty="0"/>
              <a:t>Is the best predictor of job performance</a:t>
            </a:r>
          </a:p>
          <a:p>
            <a:pPr>
              <a:buClr>
                <a:srgbClr val="336699"/>
              </a:buClr>
            </a:pPr>
            <a:r>
              <a:rPr lang="en-US" dirty="0"/>
              <a:t>Locus of Control</a:t>
            </a:r>
          </a:p>
          <a:p>
            <a:pPr lvl="1"/>
            <a:r>
              <a:rPr lang="en-US" dirty="0"/>
              <a:t>Internal = belief in the control of your own destiny</a:t>
            </a:r>
          </a:p>
          <a:p>
            <a:pPr lvl="1"/>
            <a:r>
              <a:rPr lang="en-US" dirty="0"/>
              <a:t>External = belief in fate, luck, good fortune</a:t>
            </a:r>
          </a:p>
        </p:txBody>
      </p:sp>
      <p:sp>
        <p:nvSpPr>
          <p:cNvPr id="7" name="Slide Number Placeholder 6"/>
          <p:cNvSpPr>
            <a:spLocks noGrp="1"/>
          </p:cNvSpPr>
          <p:nvPr>
            <p:ph type="sldNum" sz="quarter" idx="10"/>
          </p:nvPr>
        </p:nvSpPr>
        <p:spPr/>
        <p:txBody>
          <a:bodyPr/>
          <a:lstStyle/>
          <a:p>
            <a:pPr>
              <a:defRPr/>
            </a:pPr>
            <a:r>
              <a:rPr lang="en-US" dirty="0" smtClean="0"/>
              <a:t>2–</a:t>
            </a:r>
            <a:fld id="{3A4B463A-2C18-4BB4-9F42-077004D40555}" type="slidenum">
              <a:rPr lang="en-US" smtClean="0"/>
              <a:pPr>
                <a:defRPr/>
              </a:pPr>
              <a:t>19</a:t>
            </a:fld>
            <a:endParaRPr lang="en-US" dirty="0"/>
          </a:p>
        </p:txBody>
      </p:sp>
      <p:sp>
        <p:nvSpPr>
          <p:cNvPr id="6" name="Footer Placeholder 5"/>
          <p:cNvSpPr>
            <a:spLocks noGrp="1"/>
          </p:cNvSpPr>
          <p:nvPr>
            <p:ph type="ftr" sz="quarter" idx="11"/>
          </p:nvPr>
        </p:nvSpPr>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xmlns="" val="410348651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12999">
                                            <p:txEl>
                                              <p:pRg st="0" end="0"/>
                                            </p:txEl>
                                          </p:spTgt>
                                        </p:tgtEl>
                                        <p:attrNameLst>
                                          <p:attrName>style.visibility</p:attrName>
                                        </p:attrNameLst>
                                      </p:cBhvr>
                                      <p:to>
                                        <p:strVal val="visible"/>
                                      </p:to>
                                    </p:set>
                                    <p:animEffect transition="in" filter="wipe(left)">
                                      <p:cBhvr>
                                        <p:cTn id="7" dur="500"/>
                                        <p:tgtEl>
                                          <p:spTgt spid="212999">
                                            <p:txEl>
                                              <p:pRg st="0" end="0"/>
                                            </p:txEl>
                                          </p:spTgt>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212999">
                                            <p:txEl>
                                              <p:pRg st="1" end="1"/>
                                            </p:txEl>
                                          </p:spTgt>
                                        </p:tgtEl>
                                        <p:attrNameLst>
                                          <p:attrName>style.visibility</p:attrName>
                                        </p:attrNameLst>
                                      </p:cBhvr>
                                      <p:to>
                                        <p:strVal val="visible"/>
                                      </p:to>
                                    </p:set>
                                    <p:animEffect transition="in" filter="wipe(left)">
                                      <p:cBhvr>
                                        <p:cTn id="11" dur="500"/>
                                        <p:tgtEl>
                                          <p:spTgt spid="212999">
                                            <p:txEl>
                                              <p:pRg st="1" end="1"/>
                                            </p:txEl>
                                          </p:spTgt>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212999">
                                            <p:txEl>
                                              <p:pRg st="2" end="2"/>
                                            </p:txEl>
                                          </p:spTgt>
                                        </p:tgtEl>
                                        <p:attrNameLst>
                                          <p:attrName>style.visibility</p:attrName>
                                        </p:attrNameLst>
                                      </p:cBhvr>
                                      <p:to>
                                        <p:strVal val="visible"/>
                                      </p:to>
                                    </p:set>
                                    <p:animEffect transition="in" filter="wipe(left)">
                                      <p:cBhvr>
                                        <p:cTn id="15" dur="500"/>
                                        <p:tgtEl>
                                          <p:spTgt spid="212999">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212999">
                                            <p:txEl>
                                              <p:pRg st="3" end="3"/>
                                            </p:txEl>
                                          </p:spTgt>
                                        </p:tgtEl>
                                        <p:attrNameLst>
                                          <p:attrName>style.visibility</p:attrName>
                                        </p:attrNameLst>
                                      </p:cBhvr>
                                      <p:to>
                                        <p:strVal val="visible"/>
                                      </p:to>
                                    </p:set>
                                    <p:animEffect transition="in" filter="wipe(left)">
                                      <p:cBhvr>
                                        <p:cTn id="20" dur="500"/>
                                        <p:tgtEl>
                                          <p:spTgt spid="212999">
                                            <p:txEl>
                                              <p:pRg st="3" end="3"/>
                                            </p:txEl>
                                          </p:spTgt>
                                        </p:tgtEl>
                                      </p:cBhvr>
                                    </p:animEffect>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212999">
                                            <p:txEl>
                                              <p:pRg st="4" end="4"/>
                                            </p:txEl>
                                          </p:spTgt>
                                        </p:tgtEl>
                                        <p:attrNameLst>
                                          <p:attrName>style.visibility</p:attrName>
                                        </p:attrNameLst>
                                      </p:cBhvr>
                                      <p:to>
                                        <p:strVal val="visible"/>
                                      </p:to>
                                    </p:set>
                                    <p:animEffect transition="in" filter="wipe(left)">
                                      <p:cBhvr>
                                        <p:cTn id="24" dur="500"/>
                                        <p:tgtEl>
                                          <p:spTgt spid="212999">
                                            <p:txEl>
                                              <p:pRg st="4" end="4"/>
                                            </p:txEl>
                                          </p:spTgt>
                                        </p:tgtEl>
                                      </p:cBhvr>
                                    </p:animEffect>
                                  </p:childTnLst>
                                </p:cTn>
                              </p:par>
                            </p:childTnLst>
                          </p:cTn>
                        </p:par>
                        <p:par>
                          <p:cTn id="25" fill="hold">
                            <p:stCondLst>
                              <p:cond delay="1000"/>
                            </p:stCondLst>
                            <p:childTnLst>
                              <p:par>
                                <p:cTn id="26" presetID="22" presetClass="entr" presetSubtype="8" fill="hold" nodeType="afterEffect">
                                  <p:stCondLst>
                                    <p:cond delay="0"/>
                                  </p:stCondLst>
                                  <p:childTnLst>
                                    <p:set>
                                      <p:cBhvr>
                                        <p:cTn id="27" dur="1" fill="hold">
                                          <p:stCondLst>
                                            <p:cond delay="0"/>
                                          </p:stCondLst>
                                        </p:cTn>
                                        <p:tgtEl>
                                          <p:spTgt spid="212999">
                                            <p:txEl>
                                              <p:pRg st="5" end="5"/>
                                            </p:txEl>
                                          </p:spTgt>
                                        </p:tgtEl>
                                        <p:attrNameLst>
                                          <p:attrName>style.visibility</p:attrName>
                                        </p:attrNameLst>
                                      </p:cBhvr>
                                      <p:to>
                                        <p:strVal val="visible"/>
                                      </p:to>
                                    </p:set>
                                    <p:animEffect transition="in" filter="wipe(left)">
                                      <p:cBhvr>
                                        <p:cTn id="28" dur="500"/>
                                        <p:tgtEl>
                                          <p:spTgt spid="212999">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212999">
                                            <p:txEl>
                                              <p:pRg st="6" end="6"/>
                                            </p:txEl>
                                          </p:spTgt>
                                        </p:tgtEl>
                                        <p:attrNameLst>
                                          <p:attrName>style.visibility</p:attrName>
                                        </p:attrNameLst>
                                      </p:cBhvr>
                                      <p:to>
                                        <p:strVal val="visible"/>
                                      </p:to>
                                    </p:set>
                                    <p:animEffect transition="in" filter="wipe(left)">
                                      <p:cBhvr>
                                        <p:cTn id="33" dur="500"/>
                                        <p:tgtEl>
                                          <p:spTgt spid="212999">
                                            <p:txEl>
                                              <p:pRg st="6" end="6"/>
                                            </p:txEl>
                                          </p:spTgt>
                                        </p:tgtEl>
                                      </p:cBhvr>
                                    </p:animEffect>
                                  </p:childTnLst>
                                </p:cTn>
                              </p:par>
                            </p:childTnLst>
                          </p:cTn>
                        </p:par>
                        <p:par>
                          <p:cTn id="34" fill="hold">
                            <p:stCondLst>
                              <p:cond delay="500"/>
                            </p:stCondLst>
                            <p:childTnLst>
                              <p:par>
                                <p:cTn id="35" presetID="22" presetClass="entr" presetSubtype="8" fill="hold" nodeType="afterEffect">
                                  <p:stCondLst>
                                    <p:cond delay="0"/>
                                  </p:stCondLst>
                                  <p:childTnLst>
                                    <p:set>
                                      <p:cBhvr>
                                        <p:cTn id="36" dur="1" fill="hold">
                                          <p:stCondLst>
                                            <p:cond delay="0"/>
                                          </p:stCondLst>
                                        </p:cTn>
                                        <p:tgtEl>
                                          <p:spTgt spid="212999">
                                            <p:txEl>
                                              <p:pRg st="7" end="7"/>
                                            </p:txEl>
                                          </p:spTgt>
                                        </p:tgtEl>
                                        <p:attrNameLst>
                                          <p:attrName>style.visibility</p:attrName>
                                        </p:attrNameLst>
                                      </p:cBhvr>
                                      <p:to>
                                        <p:strVal val="visible"/>
                                      </p:to>
                                    </p:set>
                                    <p:animEffect transition="in" filter="wipe(left)">
                                      <p:cBhvr>
                                        <p:cTn id="37" dur="500"/>
                                        <p:tgtEl>
                                          <p:spTgt spid="212999">
                                            <p:txEl>
                                              <p:pRg st="7" end="7"/>
                                            </p:txEl>
                                          </p:spTgt>
                                        </p:tgtEl>
                                      </p:cBhvr>
                                    </p:animEffect>
                                  </p:childTnLst>
                                </p:cTn>
                              </p:par>
                            </p:childTnLst>
                          </p:cTn>
                        </p:par>
                        <p:par>
                          <p:cTn id="38" fill="hold">
                            <p:stCondLst>
                              <p:cond delay="1000"/>
                            </p:stCondLst>
                            <p:childTnLst>
                              <p:par>
                                <p:cTn id="39" presetID="22" presetClass="entr" presetSubtype="8" fill="hold" nodeType="afterEffect">
                                  <p:stCondLst>
                                    <p:cond delay="0"/>
                                  </p:stCondLst>
                                  <p:childTnLst>
                                    <p:set>
                                      <p:cBhvr>
                                        <p:cTn id="40" dur="1" fill="hold">
                                          <p:stCondLst>
                                            <p:cond delay="0"/>
                                          </p:stCondLst>
                                        </p:cTn>
                                        <p:tgtEl>
                                          <p:spTgt spid="212999">
                                            <p:txEl>
                                              <p:pRg st="8" end="8"/>
                                            </p:txEl>
                                          </p:spTgt>
                                        </p:tgtEl>
                                        <p:attrNameLst>
                                          <p:attrName>style.visibility</p:attrName>
                                        </p:attrNameLst>
                                      </p:cBhvr>
                                      <p:to>
                                        <p:strVal val="visible"/>
                                      </p:to>
                                    </p:set>
                                    <p:animEffect transition="in" filter="wipe(left)">
                                      <p:cBhvr>
                                        <p:cTn id="41" dur="500"/>
                                        <p:tgtEl>
                                          <p:spTgt spid="21299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noFill/>
          <a:ln>
            <a:noFill/>
          </a:ln>
          <a:effectLst/>
        </p:spPr>
        <p:txBody>
          <a:bodyPr vert="horz" wrap="square" lIns="91440" tIns="45720" rIns="91440" bIns="45720" numCol="1" anchor="t" anchorCtr="0" compatLnSpc="1">
            <a:prstTxWarp prst="textNoShape">
              <a:avLst/>
            </a:prstTxWarp>
          </a:bodyPr>
          <a:lstStyle/>
          <a:p>
            <a:pPr marL="344488" indent="-344488">
              <a:spcBef>
                <a:spcPts val="1200"/>
              </a:spcBef>
              <a:buSzPct val="90000"/>
            </a:pPr>
            <a:r>
              <a:rPr lang="en-US" dirty="0"/>
              <a:t>Explain the universality of traits of effective leaders..</a:t>
            </a:r>
          </a:p>
          <a:p>
            <a:pPr marL="344488" indent="-344488">
              <a:spcBef>
                <a:spcPts val="1200"/>
              </a:spcBef>
              <a:buSzPct val="90000"/>
            </a:pPr>
            <a:r>
              <a:rPr lang="en-US" dirty="0"/>
              <a:t>Describe the Big Five personality dimensions.</a:t>
            </a:r>
          </a:p>
          <a:p>
            <a:pPr marL="344488" indent="-344488">
              <a:spcBef>
                <a:spcPts val="1200"/>
              </a:spcBef>
              <a:buSzPct val="90000"/>
            </a:pPr>
            <a:r>
              <a:rPr lang="en-US" dirty="0" smtClean="0"/>
              <a:t>Discuss </a:t>
            </a:r>
            <a:r>
              <a:rPr lang="en-US" dirty="0"/>
              <a:t>why the trait of dominance is so important for managers to have.</a:t>
            </a:r>
          </a:p>
          <a:p>
            <a:pPr marL="344488" indent="-344488">
              <a:spcBef>
                <a:spcPts val="1200"/>
              </a:spcBef>
              <a:buSzPct val="90000"/>
            </a:pPr>
            <a:r>
              <a:rPr lang="en-US" dirty="0"/>
              <a:t>State how the Achievement Motivation Theory and the Leader Motive Profile are related and different.</a:t>
            </a:r>
          </a:p>
          <a:p>
            <a:pPr marL="344488" indent="-344488">
              <a:spcBef>
                <a:spcPts val="1200"/>
              </a:spcBef>
              <a:buSzPct val="90000"/>
            </a:pPr>
            <a:r>
              <a:rPr lang="en-US" dirty="0"/>
              <a:t>Identify similarities and differences among Theory X and Theory Y, the Pygmalion Effect, and self-concept</a:t>
            </a:r>
            <a:r>
              <a:rPr lang="en-US" dirty="0" smtClean="0"/>
              <a:t>.</a:t>
            </a:r>
          </a:p>
          <a:p>
            <a:pPr marL="344488" indent="-344488">
              <a:spcBef>
                <a:spcPts val="1200"/>
              </a:spcBef>
              <a:buSzPct val="90000"/>
            </a:pPr>
            <a:r>
              <a:rPr lang="en-US" dirty="0"/>
              <a:t>Describe how attitudes are used to develop four leadership </a:t>
            </a:r>
            <a:r>
              <a:rPr lang="en-US" dirty="0" smtClean="0"/>
              <a:t>styles.</a:t>
            </a:r>
            <a:endParaRPr lang="en-US" dirty="0"/>
          </a:p>
        </p:txBody>
      </p:sp>
      <p:sp>
        <p:nvSpPr>
          <p:cNvPr id="15362" name="Slide Number Placeholder 1"/>
          <p:cNvSpPr>
            <a:spLocks noGrp="1"/>
          </p:cNvSpPr>
          <p:nvPr>
            <p:ph type="sldNum" sz="quarter" idx="10"/>
          </p:nvPr>
        </p:nvSpPr>
        <p:spPr>
          <a:noFill/>
        </p:spPr>
        <p:txBody>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r>
              <a:rPr lang="en-US" sz="800" dirty="0" smtClean="0">
                <a:solidFill>
                  <a:schemeClr val="bg1"/>
                </a:solidFill>
                <a:effectLst/>
              </a:rPr>
              <a:t>2–</a:t>
            </a:r>
            <a:fld id="{EA8076ED-835B-4C3F-B823-99A95FFB4CAC}" type="slidenum">
              <a:rPr lang="en-US" sz="800" smtClean="0">
                <a:solidFill>
                  <a:schemeClr val="bg1"/>
                </a:solidFill>
                <a:effectLst/>
              </a:rPr>
              <a:pPr eaLnBrk="1" hangingPunct="1"/>
              <a:t>2</a:t>
            </a:fld>
            <a:endParaRPr lang="en-US" sz="800" dirty="0" smtClean="0">
              <a:solidFill>
                <a:schemeClr val="bg1"/>
              </a:solidFill>
              <a:effectLst/>
            </a:endParaRPr>
          </a:p>
        </p:txBody>
      </p:sp>
      <p:sp>
        <p:nvSpPr>
          <p:cNvPr id="15363" name="Footer Placeholder 2"/>
          <p:cNvSpPr>
            <a:spLocks noGrp="1"/>
          </p:cNvSpPr>
          <p:nvPr>
            <p:ph type="ftr" sz="quarter" idx="11"/>
          </p:nvPr>
        </p:nvSpPr>
        <p:spPr>
          <a:noFill/>
        </p:spPr>
        <p:txBody>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r>
              <a:rPr lang="en-US" sz="700" dirty="0" smtClean="0">
                <a:solidFill>
                  <a:schemeClr val="bg1"/>
                </a:solidFill>
              </a:rPr>
              <a:t>© 2013 Cengage Learning. All Rights Reserved. May not be copied, scanned, or duplicated, in whole or in part, except for use as permitted in a license distributed with a certain product or service or otherwise on a password-protected website for classroom use.</a:t>
            </a:r>
          </a:p>
        </p:txBody>
      </p:sp>
    </p:spTree>
  </p:cSld>
  <p:clrMapOvr>
    <a:masterClrMapping/>
  </p:clrMapOvr>
  <p:transition spd="slow">
    <p:cut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3" name="Rectangle 5"/>
          <p:cNvSpPr>
            <a:spLocks noGrp="1" noChangeArrowheads="1"/>
          </p:cNvSpPr>
          <p:nvPr>
            <p:ph type="title"/>
          </p:nvPr>
        </p:nvSpPr>
        <p:spPr>
          <a:xfrm>
            <a:off x="523875" y="197831"/>
            <a:ext cx="8077200" cy="579438"/>
          </a:xfrm>
        </p:spPr>
        <p:txBody>
          <a:bodyPr/>
          <a:lstStyle/>
          <a:p>
            <a:r>
              <a:rPr lang="en-US" dirty="0"/>
              <a:t>The Personality Profile of Effective Leaders</a:t>
            </a:r>
          </a:p>
        </p:txBody>
      </p:sp>
      <p:sp>
        <p:nvSpPr>
          <p:cNvPr id="53251" name="Rectangle 3"/>
          <p:cNvSpPr>
            <a:spLocks noGrp="1" noChangeArrowheads="1"/>
          </p:cNvSpPr>
          <p:nvPr>
            <p:ph idx="4294967295"/>
          </p:nvPr>
        </p:nvSpPr>
        <p:spPr>
          <a:xfrm>
            <a:off x="514350" y="1234463"/>
            <a:ext cx="8102600" cy="5120299"/>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spcBef>
                <a:spcPts val="1200"/>
              </a:spcBef>
              <a:buClr>
                <a:srgbClr val="336699"/>
              </a:buClr>
            </a:pPr>
            <a:r>
              <a:rPr lang="en-US" dirty="0"/>
              <a:t>Achievement Motivation Theory</a:t>
            </a:r>
          </a:p>
          <a:p>
            <a:pPr lvl="1">
              <a:spcBef>
                <a:spcPts val="1200"/>
              </a:spcBef>
            </a:pPr>
            <a:r>
              <a:rPr lang="en-US" dirty="0"/>
              <a:t>Attempts to explain and predict behavior and performance based on a person’s need for achievement, power, and affiliation</a:t>
            </a:r>
          </a:p>
          <a:p>
            <a:pPr lvl="1">
              <a:spcBef>
                <a:spcPts val="1200"/>
              </a:spcBef>
            </a:pPr>
            <a:r>
              <a:rPr lang="en-US" dirty="0"/>
              <a:t>Posits that one of the three needs tends to be dominant in an individual and unconsciously motivates the individual’s behavior</a:t>
            </a:r>
          </a:p>
        </p:txBody>
      </p:sp>
      <p:sp>
        <p:nvSpPr>
          <p:cNvPr id="7" name="Footer Placeholder 6"/>
          <p:cNvSpPr>
            <a:spLocks noGrp="1"/>
          </p:cNvSpPr>
          <p:nvPr>
            <p:ph type="ftr" sz="quarter" idx="11"/>
          </p:nvPr>
        </p:nvSpPr>
        <p:spPr>
          <a:xfrm>
            <a:off x="274367" y="6354763"/>
            <a:ext cx="5851525" cy="366712"/>
          </a:xfrm>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8" name="Slide Number Placeholder 7"/>
          <p:cNvSpPr>
            <a:spLocks noGrp="1"/>
          </p:cNvSpPr>
          <p:nvPr>
            <p:ph type="sldNum" sz="quarter" idx="10"/>
          </p:nvPr>
        </p:nvSpPr>
        <p:spPr>
          <a:xfrm>
            <a:off x="6659563" y="6354763"/>
            <a:ext cx="2209800" cy="366712"/>
          </a:xfrm>
        </p:spPr>
        <p:txBody>
          <a:bodyPr/>
          <a:lstStyle/>
          <a:p>
            <a:pPr>
              <a:defRPr/>
            </a:pPr>
            <a:r>
              <a:rPr lang="en-US" dirty="0" smtClean="0"/>
              <a:t>2–</a:t>
            </a:r>
            <a:fld id="{3A4B463A-2C18-4BB4-9F42-077004D40555}" type="slidenum">
              <a:rPr lang="en-US" smtClean="0"/>
              <a:pPr>
                <a:defRPr/>
              </a:pPr>
              <a:t>20</a:t>
            </a:fld>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animEffect transition="in" filter="wipe(left)">
                                      <p:cBhvr>
                                        <p:cTn id="7" dur="500"/>
                                        <p:tgtEl>
                                          <p:spTgt spid="53251">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3251">
                                            <p:txEl>
                                              <p:pRg st="1" end="1"/>
                                            </p:txEl>
                                          </p:spTgt>
                                        </p:tgtEl>
                                        <p:attrNameLst>
                                          <p:attrName>style.visibility</p:attrName>
                                        </p:attrNameLst>
                                      </p:cBhvr>
                                      <p:to>
                                        <p:strVal val="visible"/>
                                      </p:to>
                                    </p:set>
                                    <p:animEffect transition="in" filter="wipe(left)">
                                      <p:cBhvr>
                                        <p:cTn id="11" dur="500"/>
                                        <p:tgtEl>
                                          <p:spTgt spid="53251">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3251">
                                            <p:txEl>
                                              <p:pRg st="2" end="2"/>
                                            </p:txEl>
                                          </p:spTgt>
                                        </p:tgtEl>
                                        <p:attrNameLst>
                                          <p:attrName>style.visibility</p:attrName>
                                        </p:attrNameLst>
                                      </p:cBhvr>
                                      <p:to>
                                        <p:strVal val="visible"/>
                                      </p:to>
                                    </p:set>
                                    <p:animEffect transition="in" filter="wipe(left)">
                                      <p:cBhvr>
                                        <p:cTn id="15" dur="500"/>
                                        <p:tgtEl>
                                          <p:spTgt spid="5325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2" name="Rectangle 4"/>
          <p:cNvSpPr>
            <a:spLocks noGrp="1" noChangeArrowheads="1"/>
          </p:cNvSpPr>
          <p:nvPr>
            <p:ph type="title"/>
          </p:nvPr>
        </p:nvSpPr>
        <p:spPr>
          <a:xfrm>
            <a:off x="530855" y="143634"/>
            <a:ext cx="8077200" cy="1077218"/>
          </a:xfrm>
        </p:spPr>
        <p:txBody>
          <a:bodyPr/>
          <a:lstStyle/>
          <a:p>
            <a:r>
              <a:rPr lang="en-US" dirty="0" smtClean="0"/>
              <a:t>Characteristics of the Need for Achievement (</a:t>
            </a:r>
            <a:r>
              <a:rPr lang="en-US" dirty="0" smtClean="0">
                <a:solidFill>
                  <a:schemeClr val="accent6">
                    <a:lumMod val="40000"/>
                    <a:lumOff val="60000"/>
                  </a:schemeClr>
                </a:solidFill>
              </a:rPr>
              <a:t>n Ach</a:t>
            </a:r>
            <a:r>
              <a:rPr lang="en-US" dirty="0" smtClean="0"/>
              <a:t>)</a:t>
            </a:r>
            <a:endParaRPr lang="en-US" dirty="0"/>
          </a:p>
        </p:txBody>
      </p:sp>
      <p:sp>
        <p:nvSpPr>
          <p:cNvPr id="27651" name="Rectangle 3"/>
          <p:cNvSpPr>
            <a:spLocks noGrp="1" noChangeArrowheads="1"/>
          </p:cNvSpPr>
          <p:nvPr>
            <p:ph idx="4294967295"/>
          </p:nvPr>
        </p:nvSpPr>
        <p:spPr>
          <a:xfrm>
            <a:off x="514350" y="1600219"/>
            <a:ext cx="8102600" cy="4754543"/>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buClr>
                <a:srgbClr val="336699"/>
              </a:buClr>
            </a:pPr>
            <a:r>
              <a:rPr lang="en-US" dirty="0"/>
              <a:t>The unconscious concern for excellence in accomplishments through individual efforts</a:t>
            </a:r>
          </a:p>
          <a:p>
            <a:pPr lvl="1"/>
            <a:r>
              <a:rPr lang="en-US" dirty="0"/>
              <a:t>Internal locus of control</a:t>
            </a:r>
          </a:p>
          <a:p>
            <a:pPr lvl="1"/>
            <a:r>
              <a:rPr lang="en-US" dirty="0"/>
              <a:t>Self-confidence</a:t>
            </a:r>
          </a:p>
          <a:p>
            <a:pPr lvl="1"/>
            <a:r>
              <a:rPr lang="en-US" dirty="0"/>
              <a:t>High energy</a:t>
            </a:r>
          </a:p>
          <a:p>
            <a:pPr lvl="1"/>
            <a:r>
              <a:rPr lang="en-US" dirty="0"/>
              <a:t>Goal oriented</a:t>
            </a:r>
          </a:p>
          <a:p>
            <a:pPr lvl="2"/>
            <a:r>
              <a:rPr lang="en-US" dirty="0"/>
              <a:t>Realistic goals</a:t>
            </a:r>
          </a:p>
          <a:p>
            <a:pPr lvl="1"/>
            <a:r>
              <a:rPr lang="en-US" dirty="0"/>
              <a:t>Moderate risks</a:t>
            </a:r>
          </a:p>
          <a:p>
            <a:pPr lvl="1"/>
            <a:r>
              <a:rPr lang="en-US" dirty="0"/>
              <a:t>Competitive</a:t>
            </a:r>
          </a:p>
        </p:txBody>
      </p:sp>
      <p:sp>
        <p:nvSpPr>
          <p:cNvPr id="6" name="Footer Placeholder 5"/>
          <p:cNvSpPr>
            <a:spLocks noGrp="1"/>
          </p:cNvSpPr>
          <p:nvPr>
            <p:ph type="ftr" sz="quarter" idx="11"/>
          </p:nvPr>
        </p:nvSpPr>
        <p:spPr>
          <a:xfrm>
            <a:off x="274638" y="6354763"/>
            <a:ext cx="5851525" cy="366712"/>
          </a:xfrm>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7" name="Slide Number Placeholder 6"/>
          <p:cNvSpPr>
            <a:spLocks noGrp="1"/>
          </p:cNvSpPr>
          <p:nvPr>
            <p:ph type="sldNum" sz="quarter" idx="10"/>
          </p:nvPr>
        </p:nvSpPr>
        <p:spPr>
          <a:xfrm>
            <a:off x="6659563" y="6354763"/>
            <a:ext cx="2209800" cy="366712"/>
          </a:xfrm>
        </p:spPr>
        <p:txBody>
          <a:bodyPr/>
          <a:lstStyle/>
          <a:p>
            <a:pPr>
              <a:defRPr/>
            </a:pPr>
            <a:r>
              <a:rPr lang="en-US" dirty="0" smtClean="0"/>
              <a:t>2–</a:t>
            </a:r>
            <a:fld id="{8CB2D540-898D-4F4E-8AAF-589A9BEE1A82}" type="slidenum">
              <a:rPr lang="en-US" smtClean="0"/>
              <a:pPr>
                <a:defRPr/>
              </a:pPr>
              <a:t>21</a:t>
            </a:fld>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wipe(left)">
                                      <p:cBhvr>
                                        <p:cTn id="7" dur="500"/>
                                        <p:tgtEl>
                                          <p:spTgt spid="27651">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651">
                                            <p:txEl>
                                              <p:pRg st="1" end="1"/>
                                            </p:txEl>
                                          </p:spTgt>
                                        </p:tgtEl>
                                        <p:attrNameLst>
                                          <p:attrName>style.visibility</p:attrName>
                                        </p:attrNameLst>
                                      </p:cBhvr>
                                      <p:to>
                                        <p:strVal val="visible"/>
                                      </p:to>
                                    </p:set>
                                    <p:animEffect transition="in" filter="wipe(left)">
                                      <p:cBhvr>
                                        <p:cTn id="11" dur="500"/>
                                        <p:tgtEl>
                                          <p:spTgt spid="27651">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651">
                                            <p:txEl>
                                              <p:pRg st="2" end="2"/>
                                            </p:txEl>
                                          </p:spTgt>
                                        </p:tgtEl>
                                        <p:attrNameLst>
                                          <p:attrName>style.visibility</p:attrName>
                                        </p:attrNameLst>
                                      </p:cBhvr>
                                      <p:to>
                                        <p:strVal val="visible"/>
                                      </p:to>
                                    </p:set>
                                    <p:animEffect transition="in" filter="wipe(left)">
                                      <p:cBhvr>
                                        <p:cTn id="15" dur="500"/>
                                        <p:tgtEl>
                                          <p:spTgt spid="27651">
                                            <p:txEl>
                                              <p:pRg st="2" end="2"/>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7651">
                                            <p:txEl>
                                              <p:pRg st="3" end="3"/>
                                            </p:txEl>
                                          </p:spTgt>
                                        </p:tgtEl>
                                        <p:attrNameLst>
                                          <p:attrName>style.visibility</p:attrName>
                                        </p:attrNameLst>
                                      </p:cBhvr>
                                      <p:to>
                                        <p:strVal val="visible"/>
                                      </p:to>
                                    </p:set>
                                    <p:animEffect transition="in" filter="wipe(left)">
                                      <p:cBhvr>
                                        <p:cTn id="19" dur="500"/>
                                        <p:tgtEl>
                                          <p:spTgt spid="27651">
                                            <p:txEl>
                                              <p:pRg st="3" end="3"/>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651">
                                            <p:txEl>
                                              <p:pRg st="4" end="4"/>
                                            </p:txEl>
                                          </p:spTgt>
                                        </p:tgtEl>
                                        <p:attrNameLst>
                                          <p:attrName>style.visibility</p:attrName>
                                        </p:attrNameLst>
                                      </p:cBhvr>
                                      <p:to>
                                        <p:strVal val="visible"/>
                                      </p:to>
                                    </p:set>
                                    <p:animEffect transition="in" filter="wipe(left)">
                                      <p:cBhvr>
                                        <p:cTn id="23" dur="500"/>
                                        <p:tgtEl>
                                          <p:spTgt spid="27651">
                                            <p:txEl>
                                              <p:pRg st="4" end="4"/>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7651">
                                            <p:txEl>
                                              <p:pRg st="5" end="5"/>
                                            </p:txEl>
                                          </p:spTgt>
                                        </p:tgtEl>
                                        <p:attrNameLst>
                                          <p:attrName>style.visibility</p:attrName>
                                        </p:attrNameLst>
                                      </p:cBhvr>
                                      <p:to>
                                        <p:strVal val="visible"/>
                                      </p:to>
                                    </p:set>
                                    <p:animEffect transition="in" filter="wipe(left)">
                                      <p:cBhvr>
                                        <p:cTn id="27" dur="500"/>
                                        <p:tgtEl>
                                          <p:spTgt spid="27651">
                                            <p:txEl>
                                              <p:pRg st="5" end="5"/>
                                            </p:tx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651">
                                            <p:txEl>
                                              <p:pRg st="6" end="6"/>
                                            </p:txEl>
                                          </p:spTgt>
                                        </p:tgtEl>
                                        <p:attrNameLst>
                                          <p:attrName>style.visibility</p:attrName>
                                        </p:attrNameLst>
                                      </p:cBhvr>
                                      <p:to>
                                        <p:strVal val="visible"/>
                                      </p:to>
                                    </p:set>
                                    <p:animEffect transition="in" filter="wipe(left)">
                                      <p:cBhvr>
                                        <p:cTn id="31" dur="500"/>
                                        <p:tgtEl>
                                          <p:spTgt spid="27651">
                                            <p:txEl>
                                              <p:pRg st="6" end="6"/>
                                            </p:tx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651">
                                            <p:txEl>
                                              <p:pRg st="7" end="7"/>
                                            </p:txEl>
                                          </p:spTgt>
                                        </p:tgtEl>
                                        <p:attrNameLst>
                                          <p:attrName>style.visibility</p:attrName>
                                        </p:attrNameLst>
                                      </p:cBhvr>
                                      <p:to>
                                        <p:strVal val="visible"/>
                                      </p:to>
                                    </p:set>
                                    <p:animEffect transition="in" filter="wipe(left)">
                                      <p:cBhvr>
                                        <p:cTn id="35" dur="500"/>
                                        <p:tgtEl>
                                          <p:spTgt spid="2765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6" name="Rectangle 4"/>
          <p:cNvSpPr>
            <a:spLocks noGrp="1" noChangeArrowheads="1"/>
          </p:cNvSpPr>
          <p:nvPr>
            <p:ph type="title"/>
          </p:nvPr>
        </p:nvSpPr>
        <p:spPr>
          <a:xfrm>
            <a:off x="530855" y="143634"/>
            <a:ext cx="8077200" cy="1077218"/>
          </a:xfrm>
        </p:spPr>
        <p:txBody>
          <a:bodyPr/>
          <a:lstStyle/>
          <a:p>
            <a:r>
              <a:rPr lang="en-US" dirty="0" smtClean="0"/>
              <a:t>Characteristics of the Need for Power</a:t>
            </a:r>
            <a:br>
              <a:rPr lang="en-US" dirty="0" smtClean="0"/>
            </a:br>
            <a:r>
              <a:rPr lang="en-US" dirty="0" smtClean="0"/>
              <a:t>(</a:t>
            </a:r>
            <a:r>
              <a:rPr lang="en-US" dirty="0" smtClean="0">
                <a:solidFill>
                  <a:schemeClr val="accent6">
                    <a:lumMod val="40000"/>
                    <a:lumOff val="60000"/>
                  </a:schemeClr>
                </a:solidFill>
              </a:rPr>
              <a:t>n Pow</a:t>
            </a:r>
            <a:r>
              <a:rPr lang="en-US" dirty="0" smtClean="0"/>
              <a:t>)</a:t>
            </a:r>
            <a:endParaRPr lang="en-US" dirty="0"/>
          </a:p>
        </p:txBody>
      </p:sp>
      <p:sp>
        <p:nvSpPr>
          <p:cNvPr id="28675" name="Rectangle 3"/>
          <p:cNvSpPr>
            <a:spLocks noGrp="1" noChangeArrowheads="1"/>
          </p:cNvSpPr>
          <p:nvPr>
            <p:ph idx="4294967295"/>
          </p:nvPr>
        </p:nvSpPr>
        <p:spPr>
          <a:xfrm>
            <a:off x="514350" y="1600219"/>
            <a:ext cx="8102600" cy="4754543"/>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buClr>
                <a:srgbClr val="336699"/>
              </a:buClr>
            </a:pPr>
            <a:r>
              <a:rPr lang="en-US" dirty="0"/>
              <a:t>The unconscious concern for influencing others and seeking positions of authority</a:t>
            </a:r>
          </a:p>
          <a:p>
            <a:pPr lvl="1"/>
            <a:r>
              <a:rPr lang="en-US" dirty="0"/>
              <a:t>Want to be in charge (in authority)</a:t>
            </a:r>
          </a:p>
          <a:p>
            <a:pPr lvl="1"/>
            <a:r>
              <a:rPr lang="en-US" dirty="0"/>
              <a:t>Self-confident</a:t>
            </a:r>
          </a:p>
          <a:p>
            <a:pPr lvl="1"/>
            <a:r>
              <a:rPr lang="en-US" dirty="0"/>
              <a:t>High energy</a:t>
            </a:r>
          </a:p>
          <a:p>
            <a:pPr lvl="1"/>
            <a:r>
              <a:rPr lang="en-US" dirty="0"/>
              <a:t>Competitive</a:t>
            </a:r>
          </a:p>
          <a:p>
            <a:pPr lvl="1"/>
            <a:r>
              <a:rPr lang="en-US" dirty="0"/>
              <a:t>Ambitious</a:t>
            </a:r>
          </a:p>
          <a:p>
            <a:pPr lvl="1"/>
            <a:r>
              <a:rPr lang="en-US" dirty="0"/>
              <a:t>Less concerned with people</a:t>
            </a:r>
          </a:p>
        </p:txBody>
      </p:sp>
      <p:sp>
        <p:nvSpPr>
          <p:cNvPr id="6" name="Footer Placeholder 5"/>
          <p:cNvSpPr>
            <a:spLocks noGrp="1"/>
          </p:cNvSpPr>
          <p:nvPr>
            <p:ph type="ftr" sz="quarter" idx="11"/>
          </p:nvPr>
        </p:nvSpPr>
        <p:spPr>
          <a:xfrm>
            <a:off x="274638" y="6354763"/>
            <a:ext cx="5851525" cy="366712"/>
          </a:xfrm>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7" name="Slide Number Placeholder 6"/>
          <p:cNvSpPr>
            <a:spLocks noGrp="1"/>
          </p:cNvSpPr>
          <p:nvPr>
            <p:ph type="sldNum" sz="quarter" idx="10"/>
          </p:nvPr>
        </p:nvSpPr>
        <p:spPr>
          <a:xfrm>
            <a:off x="6659563" y="6354763"/>
            <a:ext cx="2209800" cy="366712"/>
          </a:xfrm>
        </p:spPr>
        <p:txBody>
          <a:bodyPr/>
          <a:lstStyle/>
          <a:p>
            <a:pPr>
              <a:defRPr/>
            </a:pPr>
            <a:r>
              <a:rPr lang="en-US" dirty="0" smtClean="0"/>
              <a:t>2–</a:t>
            </a:r>
            <a:fld id="{8CB2D540-898D-4F4E-8AAF-589A9BEE1A82}" type="slidenum">
              <a:rPr lang="en-US" smtClean="0"/>
              <a:pPr>
                <a:defRPr/>
              </a:pPr>
              <a:t>22</a:t>
            </a:fld>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Effect transition="in" filter="wipe(left)">
                                      <p:cBhvr>
                                        <p:cTn id="7" dur="500"/>
                                        <p:tgtEl>
                                          <p:spTgt spid="28675">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675">
                                            <p:txEl>
                                              <p:pRg st="1" end="1"/>
                                            </p:txEl>
                                          </p:spTgt>
                                        </p:tgtEl>
                                        <p:attrNameLst>
                                          <p:attrName>style.visibility</p:attrName>
                                        </p:attrNameLst>
                                      </p:cBhvr>
                                      <p:to>
                                        <p:strVal val="visible"/>
                                      </p:to>
                                    </p:set>
                                    <p:animEffect transition="in" filter="wipe(left)">
                                      <p:cBhvr>
                                        <p:cTn id="11" dur="500"/>
                                        <p:tgtEl>
                                          <p:spTgt spid="28675">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8675">
                                            <p:txEl>
                                              <p:pRg st="2" end="2"/>
                                            </p:txEl>
                                          </p:spTgt>
                                        </p:tgtEl>
                                        <p:attrNameLst>
                                          <p:attrName>style.visibility</p:attrName>
                                        </p:attrNameLst>
                                      </p:cBhvr>
                                      <p:to>
                                        <p:strVal val="visible"/>
                                      </p:to>
                                    </p:set>
                                    <p:animEffect transition="in" filter="wipe(left)">
                                      <p:cBhvr>
                                        <p:cTn id="15" dur="500"/>
                                        <p:tgtEl>
                                          <p:spTgt spid="28675">
                                            <p:txEl>
                                              <p:pRg st="2" end="2"/>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8675">
                                            <p:txEl>
                                              <p:pRg st="3" end="3"/>
                                            </p:txEl>
                                          </p:spTgt>
                                        </p:tgtEl>
                                        <p:attrNameLst>
                                          <p:attrName>style.visibility</p:attrName>
                                        </p:attrNameLst>
                                      </p:cBhvr>
                                      <p:to>
                                        <p:strVal val="visible"/>
                                      </p:to>
                                    </p:set>
                                    <p:animEffect transition="in" filter="wipe(left)">
                                      <p:cBhvr>
                                        <p:cTn id="19" dur="500"/>
                                        <p:tgtEl>
                                          <p:spTgt spid="28675">
                                            <p:txEl>
                                              <p:pRg st="3" end="3"/>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8675">
                                            <p:txEl>
                                              <p:pRg st="4" end="4"/>
                                            </p:txEl>
                                          </p:spTgt>
                                        </p:tgtEl>
                                        <p:attrNameLst>
                                          <p:attrName>style.visibility</p:attrName>
                                        </p:attrNameLst>
                                      </p:cBhvr>
                                      <p:to>
                                        <p:strVal val="visible"/>
                                      </p:to>
                                    </p:set>
                                    <p:animEffect transition="in" filter="wipe(left)">
                                      <p:cBhvr>
                                        <p:cTn id="23" dur="500"/>
                                        <p:tgtEl>
                                          <p:spTgt spid="28675">
                                            <p:txEl>
                                              <p:pRg st="4" end="4"/>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675">
                                            <p:txEl>
                                              <p:pRg st="5" end="5"/>
                                            </p:txEl>
                                          </p:spTgt>
                                        </p:tgtEl>
                                        <p:attrNameLst>
                                          <p:attrName>style.visibility</p:attrName>
                                        </p:attrNameLst>
                                      </p:cBhvr>
                                      <p:to>
                                        <p:strVal val="visible"/>
                                      </p:to>
                                    </p:set>
                                    <p:animEffect transition="in" filter="wipe(left)">
                                      <p:cBhvr>
                                        <p:cTn id="27" dur="500"/>
                                        <p:tgtEl>
                                          <p:spTgt spid="28675">
                                            <p:txEl>
                                              <p:pRg st="5" end="5"/>
                                            </p:tx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8675">
                                            <p:txEl>
                                              <p:pRg st="6" end="6"/>
                                            </p:txEl>
                                          </p:spTgt>
                                        </p:tgtEl>
                                        <p:attrNameLst>
                                          <p:attrName>style.visibility</p:attrName>
                                        </p:attrNameLst>
                                      </p:cBhvr>
                                      <p:to>
                                        <p:strVal val="visible"/>
                                      </p:to>
                                    </p:set>
                                    <p:animEffect transition="in" filter="wipe(left)">
                                      <p:cBhvr>
                                        <p:cTn id="31" dur="500"/>
                                        <p:tgtEl>
                                          <p:spTgt spid="2867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703" name="Rectangle 7"/>
          <p:cNvSpPr>
            <a:spLocks noGrp="1" noChangeArrowheads="1"/>
          </p:cNvSpPr>
          <p:nvPr>
            <p:ph type="title"/>
          </p:nvPr>
        </p:nvSpPr>
        <p:spPr>
          <a:xfrm>
            <a:off x="530855" y="143634"/>
            <a:ext cx="8077200" cy="1077218"/>
          </a:xfrm>
        </p:spPr>
        <p:txBody>
          <a:bodyPr/>
          <a:lstStyle/>
          <a:p>
            <a:r>
              <a:rPr lang="en-US" dirty="0" smtClean="0"/>
              <a:t>Characteristics of the Need for Affiliation</a:t>
            </a:r>
            <a:br>
              <a:rPr lang="en-US" dirty="0" smtClean="0"/>
            </a:br>
            <a:r>
              <a:rPr lang="en-US" dirty="0" smtClean="0"/>
              <a:t>(</a:t>
            </a:r>
            <a:r>
              <a:rPr lang="en-US" dirty="0" smtClean="0">
                <a:solidFill>
                  <a:schemeClr val="accent6">
                    <a:lumMod val="40000"/>
                    <a:lumOff val="60000"/>
                  </a:schemeClr>
                </a:solidFill>
              </a:rPr>
              <a:t>n Aff</a:t>
            </a:r>
            <a:r>
              <a:rPr lang="en-US" dirty="0" smtClean="0"/>
              <a:t>)</a:t>
            </a:r>
            <a:endParaRPr lang="en-US" dirty="0"/>
          </a:p>
        </p:txBody>
      </p:sp>
      <p:sp>
        <p:nvSpPr>
          <p:cNvPr id="29701" name="Rectangle 5"/>
          <p:cNvSpPr>
            <a:spLocks noGrp="1" noChangeArrowheads="1"/>
          </p:cNvSpPr>
          <p:nvPr>
            <p:ph idx="4294967295"/>
          </p:nvPr>
        </p:nvSpPr>
        <p:spPr>
          <a:xfrm>
            <a:off x="514350" y="1600219"/>
            <a:ext cx="8102600" cy="4754543"/>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buClr>
                <a:srgbClr val="336699"/>
              </a:buClr>
            </a:pPr>
            <a:r>
              <a:rPr lang="en-US" dirty="0"/>
              <a:t>The unconscious concern for developing, maintaining, and restoring close personal relationships</a:t>
            </a:r>
          </a:p>
          <a:p>
            <a:pPr lvl="1"/>
            <a:r>
              <a:rPr lang="en-US" dirty="0"/>
              <a:t>Strong personal relationships</a:t>
            </a:r>
          </a:p>
          <a:p>
            <a:pPr lvl="1"/>
            <a:r>
              <a:rPr lang="en-US" dirty="0"/>
              <a:t>Sensitivity to others</a:t>
            </a:r>
          </a:p>
          <a:p>
            <a:pPr lvl="1"/>
            <a:r>
              <a:rPr lang="en-US" dirty="0"/>
              <a:t>Joiners</a:t>
            </a:r>
          </a:p>
          <a:p>
            <a:pPr lvl="1"/>
            <a:r>
              <a:rPr lang="en-US" dirty="0"/>
              <a:t>Prefer “helping professions”</a:t>
            </a:r>
          </a:p>
          <a:p>
            <a:pPr lvl="1"/>
            <a:r>
              <a:rPr lang="en-US" dirty="0"/>
              <a:t>Concerned about what people think of them</a:t>
            </a:r>
          </a:p>
          <a:p>
            <a:pPr lvl="1"/>
            <a:r>
              <a:rPr lang="en-US" dirty="0"/>
              <a:t>Usually have low need for power, avoid management or leadership</a:t>
            </a:r>
          </a:p>
        </p:txBody>
      </p:sp>
      <p:sp>
        <p:nvSpPr>
          <p:cNvPr id="6" name="Footer Placeholder 5"/>
          <p:cNvSpPr>
            <a:spLocks noGrp="1"/>
          </p:cNvSpPr>
          <p:nvPr>
            <p:ph type="ftr" sz="quarter" idx="11"/>
          </p:nvPr>
        </p:nvSpPr>
        <p:spPr>
          <a:xfrm>
            <a:off x="274638" y="6354763"/>
            <a:ext cx="5851525" cy="366712"/>
          </a:xfrm>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7" name="Slide Number Placeholder 6"/>
          <p:cNvSpPr>
            <a:spLocks noGrp="1"/>
          </p:cNvSpPr>
          <p:nvPr>
            <p:ph type="sldNum" sz="quarter" idx="10"/>
          </p:nvPr>
        </p:nvSpPr>
        <p:spPr>
          <a:xfrm>
            <a:off x="6659563" y="6354763"/>
            <a:ext cx="2209800" cy="366712"/>
          </a:xfrm>
        </p:spPr>
        <p:txBody>
          <a:bodyPr/>
          <a:lstStyle/>
          <a:p>
            <a:pPr>
              <a:defRPr/>
            </a:pPr>
            <a:r>
              <a:rPr lang="en-US" dirty="0" smtClean="0"/>
              <a:t>2–</a:t>
            </a:r>
            <a:fld id="{8CB2D540-898D-4F4E-8AAF-589A9BEE1A82}" type="slidenum">
              <a:rPr lang="en-US" smtClean="0"/>
              <a:pPr>
                <a:defRPr/>
              </a:pPr>
              <a:t>23</a:t>
            </a:fld>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701">
                                            <p:txEl>
                                              <p:pRg st="0" end="0"/>
                                            </p:txEl>
                                          </p:spTgt>
                                        </p:tgtEl>
                                        <p:attrNameLst>
                                          <p:attrName>style.visibility</p:attrName>
                                        </p:attrNameLst>
                                      </p:cBhvr>
                                      <p:to>
                                        <p:strVal val="visible"/>
                                      </p:to>
                                    </p:set>
                                    <p:animEffect transition="in" filter="wipe(left)">
                                      <p:cBhvr>
                                        <p:cTn id="7" dur="500"/>
                                        <p:tgtEl>
                                          <p:spTgt spid="29701">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701">
                                            <p:txEl>
                                              <p:pRg st="1" end="1"/>
                                            </p:txEl>
                                          </p:spTgt>
                                        </p:tgtEl>
                                        <p:attrNameLst>
                                          <p:attrName>style.visibility</p:attrName>
                                        </p:attrNameLst>
                                      </p:cBhvr>
                                      <p:to>
                                        <p:strVal val="visible"/>
                                      </p:to>
                                    </p:set>
                                    <p:animEffect transition="in" filter="wipe(left)">
                                      <p:cBhvr>
                                        <p:cTn id="11" dur="500"/>
                                        <p:tgtEl>
                                          <p:spTgt spid="29701">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9701">
                                            <p:txEl>
                                              <p:pRg st="2" end="2"/>
                                            </p:txEl>
                                          </p:spTgt>
                                        </p:tgtEl>
                                        <p:attrNameLst>
                                          <p:attrName>style.visibility</p:attrName>
                                        </p:attrNameLst>
                                      </p:cBhvr>
                                      <p:to>
                                        <p:strVal val="visible"/>
                                      </p:to>
                                    </p:set>
                                    <p:animEffect transition="in" filter="wipe(left)">
                                      <p:cBhvr>
                                        <p:cTn id="15" dur="500"/>
                                        <p:tgtEl>
                                          <p:spTgt spid="29701">
                                            <p:txEl>
                                              <p:pRg st="2" end="2"/>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9701">
                                            <p:txEl>
                                              <p:pRg st="3" end="3"/>
                                            </p:txEl>
                                          </p:spTgt>
                                        </p:tgtEl>
                                        <p:attrNameLst>
                                          <p:attrName>style.visibility</p:attrName>
                                        </p:attrNameLst>
                                      </p:cBhvr>
                                      <p:to>
                                        <p:strVal val="visible"/>
                                      </p:to>
                                    </p:set>
                                    <p:animEffect transition="in" filter="wipe(left)">
                                      <p:cBhvr>
                                        <p:cTn id="19" dur="500"/>
                                        <p:tgtEl>
                                          <p:spTgt spid="29701">
                                            <p:txEl>
                                              <p:pRg st="3" end="3"/>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9701">
                                            <p:txEl>
                                              <p:pRg st="4" end="4"/>
                                            </p:txEl>
                                          </p:spTgt>
                                        </p:tgtEl>
                                        <p:attrNameLst>
                                          <p:attrName>style.visibility</p:attrName>
                                        </p:attrNameLst>
                                      </p:cBhvr>
                                      <p:to>
                                        <p:strVal val="visible"/>
                                      </p:to>
                                    </p:set>
                                    <p:animEffect transition="in" filter="wipe(left)">
                                      <p:cBhvr>
                                        <p:cTn id="23" dur="500"/>
                                        <p:tgtEl>
                                          <p:spTgt spid="29701">
                                            <p:txEl>
                                              <p:pRg st="4" end="4"/>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9701">
                                            <p:txEl>
                                              <p:pRg st="5" end="5"/>
                                            </p:txEl>
                                          </p:spTgt>
                                        </p:tgtEl>
                                        <p:attrNameLst>
                                          <p:attrName>style.visibility</p:attrName>
                                        </p:attrNameLst>
                                      </p:cBhvr>
                                      <p:to>
                                        <p:strVal val="visible"/>
                                      </p:to>
                                    </p:set>
                                    <p:animEffect transition="in" filter="wipe(left)">
                                      <p:cBhvr>
                                        <p:cTn id="27" dur="500"/>
                                        <p:tgtEl>
                                          <p:spTgt spid="29701">
                                            <p:txEl>
                                              <p:pRg st="5" end="5"/>
                                            </p:tx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9701">
                                            <p:txEl>
                                              <p:pRg st="6" end="6"/>
                                            </p:txEl>
                                          </p:spTgt>
                                        </p:tgtEl>
                                        <p:attrNameLst>
                                          <p:attrName>style.visibility</p:attrName>
                                        </p:attrNameLst>
                                      </p:cBhvr>
                                      <p:to>
                                        <p:strVal val="visible"/>
                                      </p:to>
                                    </p:set>
                                    <p:animEffect transition="in" filter="wipe(left)">
                                      <p:cBhvr>
                                        <p:cTn id="31" dur="500"/>
                                        <p:tgtEl>
                                          <p:spTgt spid="2970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1"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6" name="Rectangle 4"/>
          <p:cNvSpPr>
            <a:spLocks noGrp="1" noChangeArrowheads="1"/>
          </p:cNvSpPr>
          <p:nvPr>
            <p:ph type="title"/>
          </p:nvPr>
        </p:nvSpPr>
        <p:spPr>
          <a:xfrm>
            <a:off x="523875" y="197831"/>
            <a:ext cx="8077200" cy="579438"/>
          </a:xfrm>
        </p:spPr>
        <p:txBody>
          <a:bodyPr/>
          <a:lstStyle/>
          <a:p>
            <a:r>
              <a:rPr lang="en-US" dirty="0" smtClean="0"/>
              <a:t>Leader Motive Profile (</a:t>
            </a:r>
            <a:r>
              <a:rPr lang="en-US" dirty="0" smtClean="0">
                <a:solidFill>
                  <a:schemeClr val="bg1"/>
                </a:solidFill>
              </a:rPr>
              <a:t>LMP</a:t>
            </a:r>
            <a:r>
              <a:rPr lang="en-US" dirty="0" smtClean="0"/>
              <a:t>)</a:t>
            </a:r>
            <a:endParaRPr lang="en-US" dirty="0"/>
          </a:p>
        </p:txBody>
      </p:sp>
      <p:sp>
        <p:nvSpPr>
          <p:cNvPr id="54275" name="Rectangle 3"/>
          <p:cNvSpPr>
            <a:spLocks noGrp="1" noChangeArrowheads="1"/>
          </p:cNvSpPr>
          <p:nvPr>
            <p:ph idx="4294967295"/>
          </p:nvPr>
        </p:nvSpPr>
        <p:spPr>
          <a:xfrm>
            <a:off x="514350" y="1234463"/>
            <a:ext cx="8102600" cy="5120299"/>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buClr>
                <a:srgbClr val="336699"/>
              </a:buClr>
            </a:pPr>
            <a:r>
              <a:rPr lang="en-US" dirty="0"/>
              <a:t>Is a set of traits that match up to the “typical” effective leader</a:t>
            </a:r>
          </a:p>
          <a:p>
            <a:pPr>
              <a:buClr>
                <a:srgbClr val="336699"/>
              </a:buClr>
            </a:pPr>
            <a:r>
              <a:rPr lang="en-US" dirty="0"/>
              <a:t>Tends to have a high need for socialized power, a moderate need for achievement, and a lesser need for affiliation </a:t>
            </a:r>
          </a:p>
          <a:p>
            <a:pPr lvl="1"/>
            <a:r>
              <a:rPr lang="en-US" dirty="0"/>
              <a:t>Socialized power</a:t>
            </a:r>
          </a:p>
          <a:p>
            <a:pPr lvl="2"/>
            <a:r>
              <a:rPr lang="en-US" dirty="0"/>
              <a:t>Used for the good of one’s self, the group, </a:t>
            </a:r>
            <a:br>
              <a:rPr lang="en-US" dirty="0"/>
            </a:br>
            <a:r>
              <a:rPr lang="en-US" dirty="0"/>
              <a:t>and the organization </a:t>
            </a:r>
          </a:p>
          <a:p>
            <a:pPr lvl="1"/>
            <a:r>
              <a:rPr lang="en-US" dirty="0"/>
              <a:t>Personalized power</a:t>
            </a:r>
          </a:p>
          <a:p>
            <a:pPr lvl="2"/>
            <a:r>
              <a:rPr lang="en-US" dirty="0"/>
              <a:t>Used for personal gain at the expense of others</a:t>
            </a:r>
          </a:p>
        </p:txBody>
      </p:sp>
      <p:sp>
        <p:nvSpPr>
          <p:cNvPr id="6" name="Footer Placeholder 5"/>
          <p:cNvSpPr>
            <a:spLocks noGrp="1"/>
          </p:cNvSpPr>
          <p:nvPr>
            <p:ph type="ftr" sz="quarter" idx="11"/>
          </p:nvPr>
        </p:nvSpPr>
        <p:spPr>
          <a:xfrm>
            <a:off x="274367" y="6354763"/>
            <a:ext cx="5851525" cy="366712"/>
          </a:xfrm>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7" name="Slide Number Placeholder 6"/>
          <p:cNvSpPr>
            <a:spLocks noGrp="1"/>
          </p:cNvSpPr>
          <p:nvPr>
            <p:ph type="sldNum" sz="quarter" idx="10"/>
          </p:nvPr>
        </p:nvSpPr>
        <p:spPr>
          <a:xfrm>
            <a:off x="6659563" y="6354763"/>
            <a:ext cx="2209800" cy="366712"/>
          </a:xfrm>
        </p:spPr>
        <p:txBody>
          <a:bodyPr/>
          <a:lstStyle/>
          <a:p>
            <a:pPr>
              <a:defRPr/>
            </a:pPr>
            <a:r>
              <a:rPr lang="en-US" dirty="0" smtClean="0"/>
              <a:t>2–</a:t>
            </a:r>
            <a:fld id="{3A4B463A-2C18-4BB4-9F42-077004D40555}" type="slidenum">
              <a:rPr lang="en-US" smtClean="0"/>
              <a:pPr>
                <a:defRPr/>
              </a:pPr>
              <a:t>24</a:t>
            </a:fld>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4275">
                                            <p:txEl>
                                              <p:pRg st="0" end="0"/>
                                            </p:txEl>
                                          </p:spTgt>
                                        </p:tgtEl>
                                        <p:attrNameLst>
                                          <p:attrName>style.visibility</p:attrName>
                                        </p:attrNameLst>
                                      </p:cBhvr>
                                      <p:to>
                                        <p:strVal val="visible"/>
                                      </p:to>
                                    </p:set>
                                    <p:animEffect transition="in" filter="wipe(left)">
                                      <p:cBhvr>
                                        <p:cTn id="7" dur="500"/>
                                        <p:tgtEl>
                                          <p:spTgt spid="542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4275">
                                            <p:txEl>
                                              <p:pRg st="1" end="1"/>
                                            </p:txEl>
                                          </p:spTgt>
                                        </p:tgtEl>
                                        <p:attrNameLst>
                                          <p:attrName>style.visibility</p:attrName>
                                        </p:attrNameLst>
                                      </p:cBhvr>
                                      <p:to>
                                        <p:strVal val="visible"/>
                                      </p:to>
                                    </p:set>
                                    <p:animEffect transition="in" filter="wipe(left)">
                                      <p:cBhvr>
                                        <p:cTn id="12" dur="500"/>
                                        <p:tgtEl>
                                          <p:spTgt spid="54275">
                                            <p:txEl>
                                              <p:pRg st="1" end="1"/>
                                            </p:txEl>
                                          </p:spTgt>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4275">
                                            <p:txEl>
                                              <p:pRg st="2" end="2"/>
                                            </p:txEl>
                                          </p:spTgt>
                                        </p:tgtEl>
                                        <p:attrNameLst>
                                          <p:attrName>style.visibility</p:attrName>
                                        </p:attrNameLst>
                                      </p:cBhvr>
                                      <p:to>
                                        <p:strVal val="visible"/>
                                      </p:to>
                                    </p:set>
                                    <p:animEffect transition="in" filter="wipe(left)">
                                      <p:cBhvr>
                                        <p:cTn id="16" dur="500"/>
                                        <p:tgtEl>
                                          <p:spTgt spid="54275">
                                            <p:txEl>
                                              <p:pRg st="2" end="2"/>
                                            </p:txEl>
                                          </p:spTgt>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54275">
                                            <p:txEl>
                                              <p:pRg st="3" end="3"/>
                                            </p:txEl>
                                          </p:spTgt>
                                        </p:tgtEl>
                                        <p:attrNameLst>
                                          <p:attrName>style.visibility</p:attrName>
                                        </p:attrNameLst>
                                      </p:cBhvr>
                                      <p:to>
                                        <p:strVal val="visible"/>
                                      </p:to>
                                    </p:set>
                                    <p:animEffect transition="in" filter="wipe(left)">
                                      <p:cBhvr>
                                        <p:cTn id="20" dur="500"/>
                                        <p:tgtEl>
                                          <p:spTgt spid="54275">
                                            <p:txEl>
                                              <p:pRg st="3" end="3"/>
                                            </p:txEl>
                                          </p:spTgt>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54275">
                                            <p:txEl>
                                              <p:pRg st="4" end="4"/>
                                            </p:txEl>
                                          </p:spTgt>
                                        </p:tgtEl>
                                        <p:attrNameLst>
                                          <p:attrName>style.visibility</p:attrName>
                                        </p:attrNameLst>
                                      </p:cBhvr>
                                      <p:to>
                                        <p:strVal val="visible"/>
                                      </p:to>
                                    </p:set>
                                    <p:animEffect transition="in" filter="wipe(left)">
                                      <p:cBhvr>
                                        <p:cTn id="24" dur="500"/>
                                        <p:tgtEl>
                                          <p:spTgt spid="54275">
                                            <p:txEl>
                                              <p:pRg st="4" end="4"/>
                                            </p:txEl>
                                          </p:spTgt>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54275">
                                            <p:txEl>
                                              <p:pRg st="5" end="5"/>
                                            </p:txEl>
                                          </p:spTgt>
                                        </p:tgtEl>
                                        <p:attrNameLst>
                                          <p:attrName>style.visibility</p:attrName>
                                        </p:attrNameLst>
                                      </p:cBhvr>
                                      <p:to>
                                        <p:strVal val="visible"/>
                                      </p:to>
                                    </p:set>
                                    <p:animEffect transition="in" filter="wipe(left)">
                                      <p:cBhvr>
                                        <p:cTn id="28" dur="500"/>
                                        <p:tgtEl>
                                          <p:spTgt spid="5427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bwMode="auto">
          <a:xfrm>
            <a:off x="548684" y="738995"/>
            <a:ext cx="8046632" cy="0"/>
          </a:xfrm>
          <a:prstGeom prst="line">
            <a:avLst/>
          </a:prstGeom>
          <a:noFill/>
          <a:ln w="38100" cap="flat" cmpd="sng" algn="ctr">
            <a:solidFill>
              <a:srgbClr val="0099CC"/>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 name="Slide Number Placeholder 1"/>
          <p:cNvSpPr>
            <a:spLocks noGrp="1"/>
          </p:cNvSpPr>
          <p:nvPr>
            <p:ph type="sldNum" sz="quarter" idx="10"/>
          </p:nvPr>
        </p:nvSpPr>
        <p:spPr/>
        <p:txBody>
          <a:bodyPr/>
          <a:lstStyle/>
          <a:p>
            <a:pPr>
              <a:defRPr/>
            </a:pPr>
            <a:r>
              <a:rPr lang="en-US" dirty="0" smtClean="0"/>
              <a:t>2–</a:t>
            </a:r>
            <a:fld id="{6368B20B-D7E6-4343-B43B-AB691CEBCDC5}" type="slidenum">
              <a:rPr lang="en-US" smtClean="0"/>
              <a:pPr>
                <a:defRPr/>
              </a:pPr>
              <a:t>25</a:t>
            </a:fld>
            <a:endParaRPr lang="en-US" dirty="0"/>
          </a:p>
        </p:txBody>
      </p:sp>
      <p:sp>
        <p:nvSpPr>
          <p:cNvPr id="3" name="Footer Placeholder 2"/>
          <p:cNvSpPr>
            <a:spLocks noGrp="1"/>
          </p:cNvSpPr>
          <p:nvPr>
            <p:ph type="ftr" sz="quarter" idx="11"/>
          </p:nvPr>
        </p:nvSpPr>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4" name="Text Box 3" descr="SecGrnbkg03"/>
          <p:cNvSpPr txBox="1">
            <a:spLocks noChangeArrowheads="1"/>
          </p:cNvSpPr>
          <p:nvPr/>
        </p:nvSpPr>
        <p:spPr bwMode="blackWhite">
          <a:xfrm>
            <a:off x="1467000" y="471169"/>
            <a:ext cx="1097269" cy="430887"/>
          </a:xfrm>
          <a:prstGeom prst="rect">
            <a:avLst/>
          </a:prstGeom>
          <a:solidFill>
            <a:schemeClr val="accent4">
              <a:lumMod val="50000"/>
              <a:lumOff val="50000"/>
            </a:schemeClr>
          </a:solidFill>
          <a:ln>
            <a:noFill/>
          </a:ln>
          <a:extLst/>
        </p:spPr>
        <p:txBody>
          <a:bodyPr wrap="square" lIns="0" tIns="0" rIns="0" bIns="0" anchor="ctr" anchorCtr="1">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ts val="0"/>
              </a:spcBef>
            </a:pPr>
            <a:r>
              <a:rPr lang="en-US" sz="2800" b="1" dirty="0" smtClean="0">
                <a:solidFill>
                  <a:schemeClr val="bg1"/>
                </a:solidFill>
                <a:latin typeface="Trebuchet MS" pitchFamily="34" charset="0"/>
                <a:cs typeface="Tahoma" pitchFamily="34" charset="0"/>
              </a:rPr>
              <a:t>2.3</a:t>
            </a:r>
            <a:endParaRPr lang="en-US" sz="2800" b="1" dirty="0">
              <a:solidFill>
                <a:schemeClr val="bg1"/>
              </a:solidFill>
              <a:latin typeface="Trebuchet MS" pitchFamily="34" charset="0"/>
              <a:cs typeface="Tahoma" pitchFamily="34" charset="0"/>
            </a:endParaRPr>
          </a:p>
        </p:txBody>
      </p:sp>
      <p:sp>
        <p:nvSpPr>
          <p:cNvPr id="5" name="Text Box 4"/>
          <p:cNvSpPr txBox="1">
            <a:spLocks noChangeArrowheads="1"/>
          </p:cNvSpPr>
          <p:nvPr/>
        </p:nvSpPr>
        <p:spPr bwMode="auto">
          <a:xfrm>
            <a:off x="2743220" y="390247"/>
            <a:ext cx="5760657"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defRPr/>
            </a:pPr>
            <a:r>
              <a:rPr lang="en-US" sz="1800" b="1" dirty="0">
                <a:solidFill>
                  <a:srgbClr val="292929"/>
                </a:solidFill>
                <a:latin typeface="+mn-lt"/>
                <a:cs typeface="Tahoma" pitchFamily="34" charset="0"/>
              </a:rPr>
              <a:t>Combing the Big Five with Traits and Needs</a:t>
            </a:r>
            <a:endParaRPr lang="en-US" sz="1800" b="1" dirty="0" smtClean="0">
              <a:solidFill>
                <a:srgbClr val="292929"/>
              </a:solidFill>
              <a:latin typeface="+mn-lt"/>
              <a:cs typeface="Tahoma" pitchFamily="34" charset="0"/>
            </a:endParaRPr>
          </a:p>
        </p:txBody>
      </p:sp>
      <p:sp>
        <p:nvSpPr>
          <p:cNvPr id="6" name="TextBox 5"/>
          <p:cNvSpPr txBox="1"/>
          <p:nvPr/>
        </p:nvSpPr>
        <p:spPr>
          <a:xfrm>
            <a:off x="457245" y="390247"/>
            <a:ext cx="1005827" cy="369332"/>
          </a:xfrm>
          <a:prstGeom prst="rect">
            <a:avLst/>
          </a:prstGeom>
          <a:noFill/>
        </p:spPr>
        <p:txBody>
          <a:bodyPr wrap="square" rtlCol="0">
            <a:spAutoFit/>
          </a:bodyPr>
          <a:lstStyle/>
          <a:p>
            <a:r>
              <a:rPr lang="en-US" sz="1800" b="1" dirty="0" smtClean="0"/>
              <a:t>Exhibit</a:t>
            </a:r>
            <a:endParaRPr lang="en-US" sz="1800" b="1" dirty="0"/>
          </a:p>
        </p:txBody>
      </p:sp>
      <p:graphicFrame>
        <p:nvGraphicFramePr>
          <p:cNvPr id="9" name="Table 8"/>
          <p:cNvGraphicFramePr>
            <a:graphicFrameLocks noGrp="1"/>
          </p:cNvGraphicFramePr>
          <p:nvPr>
            <p:extLst>
              <p:ext uri="{D42A27DB-BD31-4B8C-83A1-F6EECF244321}">
                <p14:modId xmlns:p14="http://schemas.microsoft.com/office/powerpoint/2010/main" xmlns="" val="211269996"/>
              </p:ext>
            </p:extLst>
          </p:nvPr>
        </p:nvGraphicFramePr>
        <p:xfrm>
          <a:off x="548684" y="1051586"/>
          <a:ext cx="7955193" cy="4998720"/>
        </p:xfrm>
        <a:graphic>
          <a:graphicData uri="http://schemas.openxmlformats.org/drawingml/2006/table">
            <a:tbl>
              <a:tblPr firstRow="1" bandRow="1">
                <a:tableStyleId>{5C22544A-7EE6-4342-B048-85BDC9FD1C3A}</a:tableStyleId>
              </a:tblPr>
              <a:tblGrid>
                <a:gridCol w="2468853"/>
                <a:gridCol w="3017487"/>
                <a:gridCol w="2468853"/>
              </a:tblGrid>
              <a:tr h="370840">
                <a:tc>
                  <a:txBody>
                    <a:bodyPr/>
                    <a:lstStyle/>
                    <a:p>
                      <a:pPr algn="l">
                        <a:spcBef>
                          <a:spcPts val="1200"/>
                        </a:spcBef>
                        <a:spcAft>
                          <a:spcPts val="1200"/>
                        </a:spcAft>
                      </a:pPr>
                      <a:r>
                        <a:rPr lang="en-US" dirty="0" smtClean="0">
                          <a:effectLst>
                            <a:outerShdw blurRad="38100" dist="38100" dir="2700000" algn="tl">
                              <a:srgbClr val="000000">
                                <a:alpha val="43137"/>
                              </a:srgbClr>
                            </a:outerShdw>
                          </a:effectLst>
                        </a:rPr>
                        <a:t>The Big Five Model </a:t>
                      </a:r>
                      <a:br>
                        <a:rPr lang="en-US" dirty="0" smtClean="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of Personality</a:t>
                      </a:r>
                      <a:endParaRPr lang="en-US" dirty="0">
                        <a:effectLst>
                          <a:outerShdw blurRad="38100" dist="38100" dir="2700000" algn="tl">
                            <a:srgbClr val="000000">
                              <a:alpha val="43137"/>
                            </a:srgbClr>
                          </a:outerShdw>
                        </a:effectLst>
                      </a:endParaRPr>
                    </a:p>
                  </a:txBody>
                  <a:tcPr marL="137160" marR="137160" marT="137160" marB="13716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99CC"/>
                    </a:solidFill>
                  </a:tcPr>
                </a:tc>
                <a:tc>
                  <a:txBody>
                    <a:bodyPr/>
                    <a:lstStyle/>
                    <a:p>
                      <a:pPr algn="l">
                        <a:spcBef>
                          <a:spcPts val="1200"/>
                        </a:spcBef>
                        <a:spcAft>
                          <a:spcPts val="1200"/>
                        </a:spcAft>
                      </a:pPr>
                      <a:r>
                        <a:rPr lang="en-US" dirty="0" smtClean="0">
                          <a:effectLst>
                            <a:outerShdw blurRad="38100" dist="38100" dir="2700000" algn="tl">
                              <a:srgbClr val="000000">
                                <a:alpha val="43137"/>
                              </a:srgbClr>
                            </a:outerShdw>
                          </a:effectLst>
                        </a:rPr>
                        <a:t>Leadership Traits </a:t>
                      </a:r>
                      <a:br>
                        <a:rPr lang="en-US" dirty="0" smtClean="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within the Big Five</a:t>
                      </a:r>
                      <a:endParaRPr lang="en-US" dirty="0">
                        <a:effectLst>
                          <a:outerShdw blurRad="38100" dist="38100" dir="2700000" algn="tl">
                            <a:srgbClr val="000000">
                              <a:alpha val="43137"/>
                            </a:srgbClr>
                          </a:outerShdw>
                        </a:effectLst>
                      </a:endParaRPr>
                    </a:p>
                  </a:txBody>
                  <a:tcPr marL="137160" marR="137160" marT="137160" marB="13716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99CC"/>
                    </a:solidFill>
                  </a:tcPr>
                </a:tc>
                <a:tc>
                  <a:txBody>
                    <a:bodyPr/>
                    <a:lstStyle/>
                    <a:p>
                      <a:pPr algn="l">
                        <a:spcBef>
                          <a:spcPts val="1200"/>
                        </a:spcBef>
                        <a:spcAft>
                          <a:spcPts val="1200"/>
                        </a:spcAft>
                      </a:pPr>
                      <a:r>
                        <a:rPr lang="en-US" dirty="0" smtClean="0">
                          <a:effectLst>
                            <a:outerShdw blurRad="38100" dist="38100" dir="2700000" algn="tl">
                              <a:srgbClr val="000000">
                                <a:alpha val="43137"/>
                              </a:srgbClr>
                            </a:outerShdw>
                          </a:effectLst>
                        </a:rPr>
                        <a:t>Achievement Motivation Theory and Leader Motive Profile (LMP)</a:t>
                      </a:r>
                      <a:endParaRPr lang="en-US" dirty="0">
                        <a:effectLst>
                          <a:outerShdw blurRad="38100" dist="38100" dir="2700000" algn="tl">
                            <a:srgbClr val="000000">
                              <a:alpha val="43137"/>
                            </a:srgbClr>
                          </a:outerShdw>
                        </a:effectLst>
                      </a:endParaRPr>
                    </a:p>
                  </a:txBody>
                  <a:tcPr marL="137160" marR="137160" marT="137160" marB="13716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99CC"/>
                    </a:solidFill>
                  </a:tcPr>
                </a:tc>
              </a:tr>
              <a:tr h="370840">
                <a:tc>
                  <a:txBody>
                    <a:bodyPr/>
                    <a:lstStyle/>
                    <a:p>
                      <a:pPr>
                        <a:spcBef>
                          <a:spcPts val="0"/>
                        </a:spcBef>
                      </a:pPr>
                      <a:r>
                        <a:rPr lang="en-US" sz="1600" b="0" dirty="0" smtClean="0"/>
                        <a:t>Surgency</a:t>
                      </a:r>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342900" indent="-342900">
                        <a:spcBef>
                          <a:spcPts val="0"/>
                        </a:spcBef>
                        <a:buFont typeface="+mj-lt"/>
                        <a:buAutoNum type="alphaLcPeriod"/>
                      </a:pPr>
                      <a:r>
                        <a:rPr lang="en-US" sz="1600" dirty="0" smtClean="0"/>
                        <a:t>Dominance</a:t>
                      </a:r>
                    </a:p>
                    <a:p>
                      <a:pPr marL="342900" indent="-342900">
                        <a:spcBef>
                          <a:spcPts val="0"/>
                        </a:spcBef>
                        <a:buFont typeface="+mj-lt"/>
                        <a:buAutoNum type="alphaLcPeriod"/>
                      </a:pPr>
                      <a:r>
                        <a:rPr lang="en-US" sz="1600" baseline="0" dirty="0" smtClean="0"/>
                        <a:t>Extraversion</a:t>
                      </a:r>
                    </a:p>
                    <a:p>
                      <a:pPr marL="342900" indent="-342900">
                        <a:spcBef>
                          <a:spcPts val="0"/>
                        </a:spcBef>
                        <a:buFont typeface="+mj-lt"/>
                        <a:buAutoNum type="alphaLcPeriod"/>
                      </a:pPr>
                      <a:r>
                        <a:rPr lang="en-US" sz="1600" baseline="0" dirty="0" smtClean="0"/>
                        <a:t>Energy/Determination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spcBef>
                          <a:spcPts val="0"/>
                        </a:spcBef>
                        <a:buFont typeface="+mj-lt"/>
                        <a:buNone/>
                      </a:pPr>
                      <a:r>
                        <a:rPr lang="en-US" sz="1600" baseline="0" dirty="0" smtClean="0"/>
                        <a:t>Need for power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70840">
                <a:tc>
                  <a:txBody>
                    <a:bodyPr/>
                    <a:lstStyle/>
                    <a:p>
                      <a:pPr>
                        <a:spcBef>
                          <a:spcPts val="0"/>
                        </a:spcBef>
                      </a:pPr>
                      <a:r>
                        <a:rPr lang="en-US" sz="1600" b="0" dirty="0" smtClean="0"/>
                        <a:t>Agreeableness</a:t>
                      </a:r>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342900" indent="-342900">
                        <a:spcBef>
                          <a:spcPts val="0"/>
                        </a:spcBef>
                        <a:buFont typeface="+mj-lt"/>
                        <a:buAutoNum type="alphaLcPeriod" startAt="4"/>
                      </a:pPr>
                      <a:r>
                        <a:rPr lang="en-US" sz="1600" baseline="0" dirty="0" smtClean="0"/>
                        <a:t>Sociability/Sensitivity</a:t>
                      </a:r>
                    </a:p>
                    <a:p>
                      <a:pPr marL="342900" indent="-342900">
                        <a:spcBef>
                          <a:spcPts val="0"/>
                        </a:spcBef>
                        <a:buFont typeface="+mj-lt"/>
                        <a:buAutoNum type="alphaLcPeriod" startAt="4"/>
                      </a:pPr>
                      <a:r>
                        <a:rPr lang="en-US" sz="1600" baseline="0" dirty="0" smtClean="0"/>
                        <a:t>Emotional intelligence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spcBef>
                          <a:spcPts val="0"/>
                        </a:spcBef>
                        <a:buFont typeface="+mj-lt"/>
                        <a:buNone/>
                      </a:pPr>
                      <a:r>
                        <a:rPr lang="en-US" sz="1600" baseline="0" dirty="0" smtClean="0"/>
                        <a:t>Need for affiliation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70840">
                <a:tc>
                  <a:txBody>
                    <a:bodyPr/>
                    <a:lstStyle/>
                    <a:p>
                      <a:pPr>
                        <a:spcBef>
                          <a:spcPts val="0"/>
                        </a:spcBef>
                      </a:pPr>
                      <a:r>
                        <a:rPr lang="en-US" sz="1600" b="0" dirty="0" smtClean="0"/>
                        <a:t>Adjustment</a:t>
                      </a:r>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342900" indent="-342900">
                        <a:spcBef>
                          <a:spcPts val="0"/>
                        </a:spcBef>
                        <a:buFont typeface="+mj-lt"/>
                        <a:buAutoNum type="alphaLcPeriod" startAt="6"/>
                      </a:pPr>
                      <a:r>
                        <a:rPr lang="en-US" sz="1600" baseline="0" dirty="0" smtClean="0"/>
                        <a:t>Emotional Stability and Narcissism</a:t>
                      </a:r>
                    </a:p>
                    <a:p>
                      <a:pPr marL="342900" indent="-342900">
                        <a:spcBef>
                          <a:spcPts val="0"/>
                        </a:spcBef>
                        <a:buFont typeface="+mj-lt"/>
                        <a:buAutoNum type="alphaLcPeriod" startAt="6"/>
                      </a:pPr>
                      <a:r>
                        <a:rPr lang="en-US" sz="1600" baseline="0" dirty="0" smtClean="0"/>
                        <a:t>Self-confidence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spcBef>
                          <a:spcPts val="0"/>
                        </a:spcBef>
                        <a:buFont typeface="+mj-lt"/>
                        <a:buNone/>
                      </a:pPr>
                      <a:r>
                        <a:rPr lang="en-US" sz="1600" baseline="0" dirty="0" smtClean="0"/>
                        <a:t>Socialized power (LMP)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70840">
                <a:tc>
                  <a:txBody>
                    <a:bodyPr/>
                    <a:lstStyle/>
                    <a:p>
                      <a:pPr>
                        <a:spcBef>
                          <a:spcPts val="0"/>
                        </a:spcBef>
                      </a:pPr>
                      <a:r>
                        <a:rPr lang="en-US" sz="1600" b="0" dirty="0" smtClean="0"/>
                        <a:t>Conscientiousness</a:t>
                      </a:r>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342900" indent="-342900">
                        <a:spcBef>
                          <a:spcPts val="0"/>
                        </a:spcBef>
                        <a:buFont typeface="+mj-lt"/>
                        <a:buAutoNum type="alphaLcPeriod" startAt="8"/>
                      </a:pPr>
                      <a:r>
                        <a:rPr lang="en-US" sz="1600" baseline="0" dirty="0" smtClean="0"/>
                        <a:t>Dependability</a:t>
                      </a:r>
                    </a:p>
                    <a:p>
                      <a:pPr marL="342900" indent="-342900">
                        <a:spcBef>
                          <a:spcPts val="0"/>
                        </a:spcBef>
                        <a:buFont typeface="+mj-lt"/>
                        <a:buAutoNum type="alphaLcPeriod" startAt="8"/>
                      </a:pPr>
                      <a:r>
                        <a:rPr lang="en-US" sz="1600" baseline="0" dirty="0" smtClean="0"/>
                        <a:t>Integrity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spcBef>
                          <a:spcPts val="0"/>
                        </a:spcBef>
                        <a:buFont typeface="+mj-lt"/>
                        <a:buNone/>
                      </a:pPr>
                      <a:r>
                        <a:rPr lang="en-US" sz="1600" baseline="0" dirty="0" smtClean="0"/>
                        <a:t>Need for achievement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70840">
                <a:tc>
                  <a:txBody>
                    <a:bodyPr/>
                    <a:lstStyle/>
                    <a:p>
                      <a:pPr>
                        <a:spcBef>
                          <a:spcPts val="0"/>
                        </a:spcBef>
                      </a:pPr>
                      <a:r>
                        <a:rPr lang="en-US" sz="1600" b="0" dirty="0" smtClean="0"/>
                        <a:t>Openness</a:t>
                      </a:r>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342900" indent="-342900">
                        <a:spcBef>
                          <a:spcPts val="0"/>
                        </a:spcBef>
                        <a:buFont typeface="+mj-lt"/>
                        <a:buAutoNum type="alphaLcPeriod" startAt="10"/>
                      </a:pPr>
                      <a:r>
                        <a:rPr lang="en-US" sz="1600" baseline="0" dirty="0" smtClean="0"/>
                        <a:t>Flexibility</a:t>
                      </a:r>
                    </a:p>
                    <a:p>
                      <a:pPr marL="342900" indent="-342900">
                        <a:spcBef>
                          <a:spcPts val="0"/>
                        </a:spcBef>
                        <a:buFont typeface="+mj-lt"/>
                        <a:buAutoNum type="alphaLcPeriod" startAt="10"/>
                      </a:pPr>
                      <a:r>
                        <a:rPr lang="en-US" sz="1600" baseline="0" dirty="0" smtClean="0"/>
                        <a:t>Intelligence</a:t>
                      </a:r>
                    </a:p>
                    <a:p>
                      <a:pPr marL="342900" indent="-342900">
                        <a:spcBef>
                          <a:spcPts val="0"/>
                        </a:spcBef>
                        <a:buFont typeface="+mj-lt"/>
                        <a:buAutoNum type="alphaLcPeriod" startAt="10"/>
                      </a:pPr>
                      <a:r>
                        <a:rPr lang="en-US" sz="1600" baseline="0" dirty="0" smtClean="0"/>
                        <a:t>Locus of control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spcBef>
                          <a:spcPts val="0"/>
                        </a:spcBef>
                        <a:buFont typeface="+mj-lt"/>
                        <a:buNone/>
                      </a:pPr>
                      <a:r>
                        <a:rPr lang="en-US" sz="1600" baseline="0" dirty="0" smtClean="0"/>
                        <a:t>No separate need; it is included in the other needs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bl>
          </a:graphicData>
        </a:graphic>
      </p:graphicFrame>
    </p:spTree>
    <p:extLst>
      <p:ext uri="{BB962C8B-B14F-4D97-AF65-F5344CB8AC3E}">
        <p14:creationId xmlns:p14="http://schemas.microsoft.com/office/powerpoint/2010/main" xmlns="" val="575140917"/>
      </p:ext>
    </p:extLst>
  </p:cSld>
  <p:clrMapOvr>
    <a:masterClrMapping/>
  </p:clrMapOvr>
  <p:transition spd="slow">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1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6069" name="Rectangle 1029"/>
          <p:cNvSpPr>
            <a:spLocks noGrp="1" noChangeArrowheads="1"/>
          </p:cNvSpPr>
          <p:nvPr>
            <p:ph type="title"/>
          </p:nvPr>
        </p:nvSpPr>
        <p:spPr>
          <a:xfrm>
            <a:off x="523875" y="197831"/>
            <a:ext cx="8077200" cy="579438"/>
          </a:xfrm>
        </p:spPr>
        <p:txBody>
          <a:bodyPr/>
          <a:lstStyle/>
          <a:p>
            <a:r>
              <a:rPr lang="en-US" dirty="0" smtClean="0"/>
              <a:t>Leadership Attitudes</a:t>
            </a:r>
            <a:endParaRPr lang="en-US" dirty="0"/>
          </a:p>
        </p:txBody>
      </p:sp>
      <p:sp>
        <p:nvSpPr>
          <p:cNvPr id="216067" name="Rectangle 1027"/>
          <p:cNvSpPr>
            <a:spLocks noGrp="1" noChangeArrowheads="1"/>
          </p:cNvSpPr>
          <p:nvPr>
            <p:ph type="body" idx="4294967295"/>
          </p:nvPr>
        </p:nvSpPr>
        <p:spPr>
          <a:xfrm>
            <a:off x="514350" y="1234463"/>
            <a:ext cx="8102600" cy="5120299"/>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spcBef>
                <a:spcPts val="1200"/>
              </a:spcBef>
              <a:buClr>
                <a:srgbClr val="336699"/>
              </a:buClr>
            </a:pPr>
            <a:r>
              <a:rPr lang="en-US" dirty="0"/>
              <a:t>Are positive or negative feelings about people, things, and issues</a:t>
            </a:r>
          </a:p>
          <a:p>
            <a:pPr>
              <a:spcBef>
                <a:spcPts val="1200"/>
              </a:spcBef>
              <a:buClr>
                <a:srgbClr val="336699"/>
              </a:buClr>
            </a:pPr>
            <a:r>
              <a:rPr lang="en-US" dirty="0"/>
              <a:t>Job attitudes and performance are perhaps the two most central sets of constructs in individual-level organizational analysis </a:t>
            </a:r>
            <a:r>
              <a:rPr lang="en-US" dirty="0" smtClean="0"/>
              <a:t>research</a:t>
            </a:r>
            <a:endParaRPr lang="en-US" dirty="0"/>
          </a:p>
        </p:txBody>
      </p:sp>
      <p:sp>
        <p:nvSpPr>
          <p:cNvPr id="6" name="Footer Placeholder 5"/>
          <p:cNvSpPr>
            <a:spLocks noGrp="1"/>
          </p:cNvSpPr>
          <p:nvPr>
            <p:ph type="ftr" sz="quarter" idx="11"/>
          </p:nvPr>
        </p:nvSpPr>
        <p:spPr>
          <a:xfrm>
            <a:off x="274367" y="6354763"/>
            <a:ext cx="5851525" cy="366712"/>
          </a:xfrm>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7" name="Slide Number Placeholder 6"/>
          <p:cNvSpPr>
            <a:spLocks noGrp="1"/>
          </p:cNvSpPr>
          <p:nvPr>
            <p:ph type="sldNum" sz="quarter" idx="10"/>
          </p:nvPr>
        </p:nvSpPr>
        <p:spPr>
          <a:xfrm>
            <a:off x="6659563" y="6354763"/>
            <a:ext cx="2209800" cy="366712"/>
          </a:xfrm>
        </p:spPr>
        <p:txBody>
          <a:bodyPr/>
          <a:lstStyle/>
          <a:p>
            <a:pPr>
              <a:defRPr/>
            </a:pPr>
            <a:r>
              <a:rPr lang="en-US" dirty="0" smtClean="0"/>
              <a:t>2–</a:t>
            </a:r>
            <a:fld id="{3A4B463A-2C18-4BB4-9F42-077004D40555}" type="slidenum">
              <a:rPr lang="en-US" smtClean="0"/>
              <a:pPr>
                <a:defRPr/>
              </a:pPr>
              <a:t>26</a:t>
            </a:fld>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6067">
                                            <p:txEl>
                                              <p:pRg st="0" end="0"/>
                                            </p:txEl>
                                          </p:spTgt>
                                        </p:tgtEl>
                                        <p:attrNameLst>
                                          <p:attrName>style.visibility</p:attrName>
                                        </p:attrNameLst>
                                      </p:cBhvr>
                                      <p:to>
                                        <p:strVal val="visible"/>
                                      </p:to>
                                    </p:set>
                                    <p:animEffect transition="in" filter="wipe(left)">
                                      <p:cBhvr>
                                        <p:cTn id="7" dur="1000"/>
                                        <p:tgtEl>
                                          <p:spTgt spid="21606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16067">
                                            <p:txEl>
                                              <p:pRg st="1" end="1"/>
                                            </p:txEl>
                                          </p:spTgt>
                                        </p:tgtEl>
                                        <p:attrNameLst>
                                          <p:attrName>style.visibility</p:attrName>
                                        </p:attrNameLst>
                                      </p:cBhvr>
                                      <p:to>
                                        <p:strVal val="visible"/>
                                      </p:to>
                                    </p:set>
                                    <p:animEffect transition="in" filter="wipe(left)">
                                      <p:cBhvr>
                                        <p:cTn id="12" dur="1000"/>
                                        <p:tgtEl>
                                          <p:spTgt spid="21606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067"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5" name="Rectangle 9"/>
          <p:cNvSpPr>
            <a:spLocks noGrp="1" noChangeArrowheads="1"/>
          </p:cNvSpPr>
          <p:nvPr>
            <p:ph type="title"/>
          </p:nvPr>
        </p:nvSpPr>
        <p:spPr>
          <a:xfrm>
            <a:off x="523875" y="197831"/>
            <a:ext cx="8077200" cy="579438"/>
          </a:xfrm>
        </p:spPr>
        <p:txBody>
          <a:bodyPr/>
          <a:lstStyle/>
          <a:p>
            <a:r>
              <a:rPr lang="en-US" dirty="0" smtClean="0"/>
              <a:t>Leadership Attitudes (cont’d)</a:t>
            </a:r>
            <a:endParaRPr lang="en-US" dirty="0"/>
          </a:p>
        </p:txBody>
      </p:sp>
      <p:sp>
        <p:nvSpPr>
          <p:cNvPr id="55303" name="Rectangle 7"/>
          <p:cNvSpPr>
            <a:spLocks noGrp="1" noChangeArrowheads="1"/>
          </p:cNvSpPr>
          <p:nvPr>
            <p:ph idx="4294967295"/>
          </p:nvPr>
        </p:nvSpPr>
        <p:spPr>
          <a:xfrm>
            <a:off x="514351" y="1234463"/>
            <a:ext cx="7898088" cy="5120299"/>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buClr>
                <a:srgbClr val="336699"/>
              </a:buClr>
            </a:pPr>
            <a:r>
              <a:rPr lang="en-US" dirty="0"/>
              <a:t>Theory X and Theory Y</a:t>
            </a:r>
          </a:p>
          <a:p>
            <a:pPr lvl="1"/>
            <a:r>
              <a:rPr lang="en-US" dirty="0"/>
              <a:t>Attempt to explain and predict leadership behavior and performance based on the leader’s attitude about followers</a:t>
            </a:r>
          </a:p>
          <a:p>
            <a:pPr>
              <a:buClr>
                <a:srgbClr val="336699"/>
              </a:buClr>
            </a:pPr>
            <a:r>
              <a:rPr lang="en-US" dirty="0"/>
              <a:t>Pygmalion Effect</a:t>
            </a:r>
          </a:p>
          <a:p>
            <a:pPr lvl="1"/>
            <a:r>
              <a:rPr lang="en-US" dirty="0"/>
              <a:t>Proposes that leaders’ attitudes toward and expectations of followers, and their treatment </a:t>
            </a:r>
            <a:br>
              <a:rPr lang="en-US" dirty="0"/>
            </a:br>
            <a:r>
              <a:rPr lang="en-US" dirty="0"/>
              <a:t>of them, explain and predict followers’ behavior </a:t>
            </a:r>
            <a:br>
              <a:rPr lang="en-US" dirty="0"/>
            </a:br>
            <a:r>
              <a:rPr lang="en-US" dirty="0"/>
              <a:t>and performance</a:t>
            </a:r>
          </a:p>
          <a:p>
            <a:pPr>
              <a:buClr>
                <a:srgbClr val="336699"/>
              </a:buClr>
            </a:pPr>
            <a:r>
              <a:rPr lang="en-US" dirty="0"/>
              <a:t>Self-Concept</a:t>
            </a:r>
          </a:p>
          <a:p>
            <a:pPr lvl="1"/>
            <a:r>
              <a:rPr lang="en-US" dirty="0"/>
              <a:t>Refers to the positive or negative attitudes people have about themselves</a:t>
            </a:r>
          </a:p>
        </p:txBody>
      </p:sp>
      <p:sp>
        <p:nvSpPr>
          <p:cNvPr id="12" name="Footer Placeholder 11"/>
          <p:cNvSpPr>
            <a:spLocks noGrp="1"/>
          </p:cNvSpPr>
          <p:nvPr>
            <p:ph type="ftr" sz="quarter" idx="11"/>
          </p:nvPr>
        </p:nvSpPr>
        <p:spPr>
          <a:xfrm>
            <a:off x="274367" y="6354763"/>
            <a:ext cx="5851525" cy="366712"/>
          </a:xfrm>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13" name="Slide Number Placeholder 12"/>
          <p:cNvSpPr>
            <a:spLocks noGrp="1"/>
          </p:cNvSpPr>
          <p:nvPr>
            <p:ph type="sldNum" sz="quarter" idx="10"/>
          </p:nvPr>
        </p:nvSpPr>
        <p:spPr>
          <a:xfrm>
            <a:off x="6659563" y="6354763"/>
            <a:ext cx="2209800" cy="366712"/>
          </a:xfrm>
        </p:spPr>
        <p:txBody>
          <a:bodyPr/>
          <a:lstStyle/>
          <a:p>
            <a:pPr>
              <a:defRPr/>
            </a:pPr>
            <a:r>
              <a:rPr lang="en-US" dirty="0" smtClean="0"/>
              <a:t>2–</a:t>
            </a:r>
            <a:fld id="{3A4B463A-2C18-4BB4-9F42-077004D40555}" type="slidenum">
              <a:rPr lang="en-US" smtClean="0"/>
              <a:pPr>
                <a:defRPr/>
              </a:pPr>
              <a:t>27</a:t>
            </a:fld>
            <a:endParaRPr lang="en-US" dirty="0"/>
          </a:p>
        </p:txBody>
      </p:sp>
    </p:spTree>
  </p:cSld>
  <p:clrMapOvr>
    <a:masterClrMapping/>
  </p:clrMapOvr>
  <p:transition spd="slow">
    <p:cut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4" name="Rectangle 6"/>
          <p:cNvSpPr>
            <a:spLocks noGrp="1" noChangeArrowheads="1"/>
          </p:cNvSpPr>
          <p:nvPr>
            <p:ph sz="half" idx="4294967295"/>
          </p:nvPr>
        </p:nvSpPr>
        <p:spPr>
          <a:xfrm>
            <a:off x="514350" y="1325903"/>
            <a:ext cx="4057650" cy="5028860"/>
          </a:xfrm>
        </p:spPr>
        <p:txBody>
          <a:bodyPr/>
          <a:lstStyle/>
          <a:p>
            <a:pPr>
              <a:spcBef>
                <a:spcPts val="1200"/>
              </a:spcBef>
              <a:buClr>
                <a:srgbClr val="0070C0"/>
              </a:buClr>
            </a:pPr>
            <a:r>
              <a:rPr lang="en-US" dirty="0" smtClean="0"/>
              <a:t>Theory X Attitude:</a:t>
            </a:r>
          </a:p>
          <a:p>
            <a:pPr lvl="1">
              <a:spcBef>
                <a:spcPts val="1200"/>
              </a:spcBef>
            </a:pPr>
            <a:r>
              <a:rPr lang="en-US" dirty="0" smtClean="0"/>
              <a:t>Employees dislike work</a:t>
            </a:r>
          </a:p>
          <a:p>
            <a:pPr lvl="1">
              <a:spcBef>
                <a:spcPts val="1200"/>
              </a:spcBef>
            </a:pPr>
            <a:r>
              <a:rPr lang="en-US" dirty="0" smtClean="0"/>
              <a:t>Employees must be closely supervised</a:t>
            </a:r>
          </a:p>
          <a:p>
            <a:pPr lvl="1">
              <a:spcBef>
                <a:spcPts val="1200"/>
              </a:spcBef>
            </a:pPr>
            <a:r>
              <a:rPr lang="en-US" dirty="0" smtClean="0"/>
              <a:t>Managers display more coercive, autocratic leadership</a:t>
            </a:r>
          </a:p>
          <a:p>
            <a:pPr lvl="1">
              <a:spcBef>
                <a:spcPts val="1200"/>
              </a:spcBef>
            </a:pPr>
            <a:r>
              <a:rPr lang="en-US" dirty="0" smtClean="0"/>
              <a:t>Managers use external means of control—threats and punishment</a:t>
            </a:r>
            <a:endParaRPr lang="en-US" dirty="0"/>
          </a:p>
        </p:txBody>
      </p:sp>
      <p:sp>
        <p:nvSpPr>
          <p:cNvPr id="32775" name="Rectangle 7"/>
          <p:cNvSpPr>
            <a:spLocks noGrp="1" noChangeArrowheads="1"/>
          </p:cNvSpPr>
          <p:nvPr>
            <p:ph sz="half" idx="4294967295"/>
          </p:nvPr>
        </p:nvSpPr>
        <p:spPr>
          <a:xfrm>
            <a:off x="4641850" y="1325903"/>
            <a:ext cx="3975100" cy="5028860"/>
          </a:xfrm>
        </p:spPr>
        <p:txBody>
          <a:bodyPr/>
          <a:lstStyle/>
          <a:p>
            <a:pPr>
              <a:spcBef>
                <a:spcPts val="1200"/>
              </a:spcBef>
              <a:buClr>
                <a:srgbClr val="0070C0"/>
              </a:buClr>
            </a:pPr>
            <a:r>
              <a:rPr lang="en-US" dirty="0" smtClean="0"/>
              <a:t>Theory Y Attitude:</a:t>
            </a:r>
          </a:p>
          <a:p>
            <a:pPr lvl="1">
              <a:spcBef>
                <a:spcPts val="1200"/>
              </a:spcBef>
            </a:pPr>
            <a:r>
              <a:rPr lang="en-US" dirty="0" smtClean="0"/>
              <a:t>Employees like to work</a:t>
            </a:r>
          </a:p>
          <a:p>
            <a:pPr lvl="1">
              <a:spcBef>
                <a:spcPts val="1200"/>
              </a:spcBef>
            </a:pPr>
            <a:r>
              <a:rPr lang="en-US" dirty="0" smtClean="0"/>
              <a:t>Employees do not need to be closely supervised</a:t>
            </a:r>
          </a:p>
          <a:p>
            <a:pPr lvl="1">
              <a:spcBef>
                <a:spcPts val="1200"/>
              </a:spcBef>
            </a:pPr>
            <a:r>
              <a:rPr lang="en-US" dirty="0" smtClean="0"/>
              <a:t>Managers display more participative leadership</a:t>
            </a:r>
          </a:p>
          <a:p>
            <a:pPr lvl="1">
              <a:spcBef>
                <a:spcPts val="1200"/>
              </a:spcBef>
            </a:pPr>
            <a:r>
              <a:rPr lang="en-US" dirty="0" smtClean="0"/>
              <a:t>Managers use internal motivation and rewards</a:t>
            </a:r>
          </a:p>
          <a:p>
            <a:pPr>
              <a:spcBef>
                <a:spcPts val="1200"/>
              </a:spcBef>
            </a:pPr>
            <a:endParaRPr lang="en-US" dirty="0"/>
          </a:p>
        </p:txBody>
      </p:sp>
      <p:sp>
        <p:nvSpPr>
          <p:cNvPr id="32777" name="Rectangle 9"/>
          <p:cNvSpPr>
            <a:spLocks noGrp="1" noChangeArrowheads="1"/>
          </p:cNvSpPr>
          <p:nvPr>
            <p:ph type="title"/>
          </p:nvPr>
        </p:nvSpPr>
        <p:spPr>
          <a:xfrm>
            <a:off x="523875" y="197831"/>
            <a:ext cx="8077200" cy="579438"/>
          </a:xfrm>
        </p:spPr>
        <p:txBody>
          <a:bodyPr/>
          <a:lstStyle/>
          <a:p>
            <a:r>
              <a:rPr lang="en-US" dirty="0" smtClean="0"/>
              <a:t>Theory X versus Theory Y</a:t>
            </a:r>
            <a:endParaRPr lang="en-US" dirty="0"/>
          </a:p>
        </p:txBody>
      </p:sp>
      <p:sp>
        <p:nvSpPr>
          <p:cNvPr id="7" name="Footer Placeholder 6"/>
          <p:cNvSpPr>
            <a:spLocks noGrp="1"/>
          </p:cNvSpPr>
          <p:nvPr>
            <p:ph type="ftr" sz="quarter" idx="11"/>
          </p:nvPr>
        </p:nvSpPr>
        <p:spPr>
          <a:xfrm>
            <a:off x="274638" y="6354763"/>
            <a:ext cx="5851525" cy="366712"/>
          </a:xfrm>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8" name="Slide Number Placeholder 7"/>
          <p:cNvSpPr>
            <a:spLocks noGrp="1"/>
          </p:cNvSpPr>
          <p:nvPr>
            <p:ph type="sldNum" sz="quarter" idx="10"/>
          </p:nvPr>
        </p:nvSpPr>
        <p:spPr>
          <a:xfrm>
            <a:off x="6659563" y="6354763"/>
            <a:ext cx="2209800" cy="366712"/>
          </a:xfrm>
        </p:spPr>
        <p:txBody>
          <a:bodyPr/>
          <a:lstStyle/>
          <a:p>
            <a:pPr>
              <a:defRPr/>
            </a:pPr>
            <a:r>
              <a:rPr lang="en-US" dirty="0" smtClean="0"/>
              <a:t>2–</a:t>
            </a:r>
            <a:fld id="{E234D081-949E-4C82-8E41-6648421D43B5}" type="slidenum">
              <a:rPr lang="en-US" smtClean="0"/>
              <a:pPr>
                <a:defRPr/>
              </a:pPr>
              <a:t>28</a:t>
            </a:fld>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2774">
                                            <p:txEl>
                                              <p:pRg st="0" end="0"/>
                                            </p:txEl>
                                          </p:spTgt>
                                        </p:tgtEl>
                                        <p:attrNameLst>
                                          <p:attrName>style.visibility</p:attrName>
                                        </p:attrNameLst>
                                      </p:cBhvr>
                                      <p:to>
                                        <p:strVal val="visible"/>
                                      </p:to>
                                    </p:set>
                                    <p:animEffect transition="in" filter="wipe(left)">
                                      <p:cBhvr>
                                        <p:cTn id="7" dur="500"/>
                                        <p:tgtEl>
                                          <p:spTgt spid="32774">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2774">
                                            <p:txEl>
                                              <p:pRg st="1" end="1"/>
                                            </p:txEl>
                                          </p:spTgt>
                                        </p:tgtEl>
                                        <p:attrNameLst>
                                          <p:attrName>style.visibility</p:attrName>
                                        </p:attrNameLst>
                                      </p:cBhvr>
                                      <p:to>
                                        <p:strVal val="visible"/>
                                      </p:to>
                                    </p:set>
                                    <p:animEffect transition="in" filter="wipe(left)">
                                      <p:cBhvr>
                                        <p:cTn id="11" dur="500"/>
                                        <p:tgtEl>
                                          <p:spTgt spid="32774">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2774">
                                            <p:txEl>
                                              <p:pRg st="2" end="2"/>
                                            </p:txEl>
                                          </p:spTgt>
                                        </p:tgtEl>
                                        <p:attrNameLst>
                                          <p:attrName>style.visibility</p:attrName>
                                        </p:attrNameLst>
                                      </p:cBhvr>
                                      <p:to>
                                        <p:strVal val="visible"/>
                                      </p:to>
                                    </p:set>
                                    <p:animEffect transition="in" filter="wipe(left)">
                                      <p:cBhvr>
                                        <p:cTn id="15" dur="500"/>
                                        <p:tgtEl>
                                          <p:spTgt spid="32774">
                                            <p:txEl>
                                              <p:pRg st="2" end="2"/>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2774">
                                            <p:txEl>
                                              <p:pRg st="3" end="3"/>
                                            </p:txEl>
                                          </p:spTgt>
                                        </p:tgtEl>
                                        <p:attrNameLst>
                                          <p:attrName>style.visibility</p:attrName>
                                        </p:attrNameLst>
                                      </p:cBhvr>
                                      <p:to>
                                        <p:strVal val="visible"/>
                                      </p:to>
                                    </p:set>
                                    <p:animEffect transition="in" filter="wipe(left)">
                                      <p:cBhvr>
                                        <p:cTn id="19" dur="500"/>
                                        <p:tgtEl>
                                          <p:spTgt spid="32774">
                                            <p:txEl>
                                              <p:pRg st="3" end="3"/>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774">
                                            <p:txEl>
                                              <p:pRg st="4" end="4"/>
                                            </p:txEl>
                                          </p:spTgt>
                                        </p:tgtEl>
                                        <p:attrNameLst>
                                          <p:attrName>style.visibility</p:attrName>
                                        </p:attrNameLst>
                                      </p:cBhvr>
                                      <p:to>
                                        <p:strVal val="visible"/>
                                      </p:to>
                                    </p:set>
                                    <p:animEffect transition="in" filter="wipe(left)">
                                      <p:cBhvr>
                                        <p:cTn id="23" dur="500"/>
                                        <p:tgtEl>
                                          <p:spTgt spid="32774">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32775">
                                            <p:txEl>
                                              <p:pRg st="0" end="0"/>
                                            </p:txEl>
                                          </p:spTgt>
                                        </p:tgtEl>
                                        <p:attrNameLst>
                                          <p:attrName>style.visibility</p:attrName>
                                        </p:attrNameLst>
                                      </p:cBhvr>
                                      <p:to>
                                        <p:strVal val="visible"/>
                                      </p:to>
                                    </p:set>
                                    <p:animEffect transition="in" filter="wipe(left)">
                                      <p:cBhvr>
                                        <p:cTn id="28" dur="500"/>
                                        <p:tgtEl>
                                          <p:spTgt spid="32775">
                                            <p:txEl>
                                              <p:pRg st="0" end="0"/>
                                            </p:txEl>
                                          </p:spTgt>
                                        </p:tgtEl>
                                      </p:cBhvr>
                                    </p:animEffect>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32775">
                                            <p:txEl>
                                              <p:pRg st="1" end="1"/>
                                            </p:txEl>
                                          </p:spTgt>
                                        </p:tgtEl>
                                        <p:attrNameLst>
                                          <p:attrName>style.visibility</p:attrName>
                                        </p:attrNameLst>
                                      </p:cBhvr>
                                      <p:to>
                                        <p:strVal val="visible"/>
                                      </p:to>
                                    </p:set>
                                    <p:animEffect transition="in" filter="wipe(left)">
                                      <p:cBhvr>
                                        <p:cTn id="32" dur="500"/>
                                        <p:tgtEl>
                                          <p:spTgt spid="32775">
                                            <p:txEl>
                                              <p:pRg st="1" end="1"/>
                                            </p:txEl>
                                          </p:spTgt>
                                        </p:tgtEl>
                                      </p:cBhvr>
                                    </p:animEffect>
                                  </p:childTnLst>
                                </p:cTn>
                              </p:par>
                            </p:childTnLst>
                          </p:cTn>
                        </p:par>
                        <p:par>
                          <p:cTn id="33" fill="hold">
                            <p:stCondLst>
                              <p:cond delay="1000"/>
                            </p:stCondLst>
                            <p:childTnLst>
                              <p:par>
                                <p:cTn id="34" presetID="22" presetClass="entr" presetSubtype="8" fill="hold" grpId="0" nodeType="afterEffect">
                                  <p:stCondLst>
                                    <p:cond delay="0"/>
                                  </p:stCondLst>
                                  <p:childTnLst>
                                    <p:set>
                                      <p:cBhvr>
                                        <p:cTn id="35" dur="1" fill="hold">
                                          <p:stCondLst>
                                            <p:cond delay="0"/>
                                          </p:stCondLst>
                                        </p:cTn>
                                        <p:tgtEl>
                                          <p:spTgt spid="32775">
                                            <p:txEl>
                                              <p:pRg st="2" end="2"/>
                                            </p:txEl>
                                          </p:spTgt>
                                        </p:tgtEl>
                                        <p:attrNameLst>
                                          <p:attrName>style.visibility</p:attrName>
                                        </p:attrNameLst>
                                      </p:cBhvr>
                                      <p:to>
                                        <p:strVal val="visible"/>
                                      </p:to>
                                    </p:set>
                                    <p:animEffect transition="in" filter="wipe(left)">
                                      <p:cBhvr>
                                        <p:cTn id="36" dur="500"/>
                                        <p:tgtEl>
                                          <p:spTgt spid="32775">
                                            <p:txEl>
                                              <p:pRg st="2" end="2"/>
                                            </p:txEl>
                                          </p:spTgt>
                                        </p:tgtEl>
                                      </p:cBhvr>
                                    </p:animEffect>
                                  </p:childTnLst>
                                </p:cTn>
                              </p:par>
                            </p:childTnLst>
                          </p:cTn>
                        </p:par>
                        <p:par>
                          <p:cTn id="37" fill="hold">
                            <p:stCondLst>
                              <p:cond delay="1500"/>
                            </p:stCondLst>
                            <p:childTnLst>
                              <p:par>
                                <p:cTn id="38" presetID="22" presetClass="entr" presetSubtype="8" fill="hold" grpId="0" nodeType="afterEffect">
                                  <p:stCondLst>
                                    <p:cond delay="0"/>
                                  </p:stCondLst>
                                  <p:childTnLst>
                                    <p:set>
                                      <p:cBhvr>
                                        <p:cTn id="39" dur="1" fill="hold">
                                          <p:stCondLst>
                                            <p:cond delay="0"/>
                                          </p:stCondLst>
                                        </p:cTn>
                                        <p:tgtEl>
                                          <p:spTgt spid="32775">
                                            <p:txEl>
                                              <p:pRg st="3" end="3"/>
                                            </p:txEl>
                                          </p:spTgt>
                                        </p:tgtEl>
                                        <p:attrNameLst>
                                          <p:attrName>style.visibility</p:attrName>
                                        </p:attrNameLst>
                                      </p:cBhvr>
                                      <p:to>
                                        <p:strVal val="visible"/>
                                      </p:to>
                                    </p:set>
                                    <p:animEffect transition="in" filter="wipe(left)">
                                      <p:cBhvr>
                                        <p:cTn id="40" dur="500"/>
                                        <p:tgtEl>
                                          <p:spTgt spid="32775">
                                            <p:txEl>
                                              <p:pRg st="3" end="3"/>
                                            </p:txEl>
                                          </p:spTgt>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32775">
                                            <p:txEl>
                                              <p:pRg st="4" end="4"/>
                                            </p:txEl>
                                          </p:spTgt>
                                        </p:tgtEl>
                                        <p:attrNameLst>
                                          <p:attrName>style.visibility</p:attrName>
                                        </p:attrNameLst>
                                      </p:cBhvr>
                                      <p:to>
                                        <p:strVal val="visible"/>
                                      </p:to>
                                    </p:set>
                                    <p:animEffect transition="in" filter="wipe(left)">
                                      <p:cBhvr>
                                        <p:cTn id="44" dur="500"/>
                                        <p:tgtEl>
                                          <p:spTgt spid="3277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4" grpId="0" uiExpand="1" build="p"/>
      <p:bldP spid="32775"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6" name="Rectangle 4"/>
          <p:cNvSpPr>
            <a:spLocks noGrp="1" noChangeArrowheads="1"/>
          </p:cNvSpPr>
          <p:nvPr>
            <p:ph type="title"/>
          </p:nvPr>
        </p:nvSpPr>
        <p:spPr>
          <a:xfrm>
            <a:off x="523875" y="197831"/>
            <a:ext cx="8077200" cy="579438"/>
          </a:xfrm>
        </p:spPr>
        <p:txBody>
          <a:bodyPr/>
          <a:lstStyle/>
          <a:p>
            <a:r>
              <a:rPr lang="en-US" dirty="0" smtClean="0"/>
              <a:t>Discussion Question</a:t>
            </a:r>
            <a:endParaRPr lang="en-US" dirty="0"/>
          </a:p>
        </p:txBody>
      </p:sp>
      <p:sp>
        <p:nvSpPr>
          <p:cNvPr id="95235" name="Rectangle 3"/>
          <p:cNvSpPr>
            <a:spLocks noGrp="1" noChangeArrowheads="1"/>
          </p:cNvSpPr>
          <p:nvPr>
            <p:ph type="body" idx="4294967295"/>
          </p:nvPr>
        </p:nvSpPr>
        <p:spPr>
          <a:xfrm>
            <a:off x="514350" y="1234463"/>
            <a:ext cx="8102600" cy="5120299"/>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buClr>
                <a:srgbClr val="336699"/>
              </a:buClr>
            </a:pPr>
            <a:r>
              <a:rPr lang="en-US" dirty="0"/>
              <a:t>Donald McGregor published Theory X and Theory Y over 30 years ago. </a:t>
            </a:r>
          </a:p>
          <a:p>
            <a:pPr>
              <a:buClr>
                <a:srgbClr val="336699"/>
              </a:buClr>
            </a:pPr>
            <a:r>
              <a:rPr lang="en-US" dirty="0"/>
              <a:t>Do we still have Theory X managers? Why?</a:t>
            </a:r>
          </a:p>
        </p:txBody>
      </p:sp>
      <p:sp>
        <p:nvSpPr>
          <p:cNvPr id="6" name="Footer Placeholder 5"/>
          <p:cNvSpPr>
            <a:spLocks noGrp="1"/>
          </p:cNvSpPr>
          <p:nvPr>
            <p:ph type="ftr" sz="quarter" idx="11"/>
          </p:nvPr>
        </p:nvSpPr>
        <p:spPr>
          <a:xfrm>
            <a:off x="274367" y="6354763"/>
            <a:ext cx="5851525" cy="366712"/>
          </a:xfrm>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7" name="Slide Number Placeholder 6"/>
          <p:cNvSpPr>
            <a:spLocks noGrp="1"/>
          </p:cNvSpPr>
          <p:nvPr>
            <p:ph type="sldNum" sz="quarter" idx="10"/>
          </p:nvPr>
        </p:nvSpPr>
        <p:spPr>
          <a:xfrm>
            <a:off x="6659563" y="6354763"/>
            <a:ext cx="2209800" cy="366712"/>
          </a:xfrm>
        </p:spPr>
        <p:txBody>
          <a:bodyPr/>
          <a:lstStyle/>
          <a:p>
            <a:pPr>
              <a:defRPr/>
            </a:pPr>
            <a:r>
              <a:rPr lang="en-US" dirty="0" smtClean="0"/>
              <a:t>2–</a:t>
            </a:r>
            <a:fld id="{3A4B463A-2C18-4BB4-9F42-077004D40555}" type="slidenum">
              <a:rPr lang="en-US" smtClean="0"/>
              <a:pPr>
                <a:defRPr/>
              </a:pPr>
              <a:t>29</a:t>
            </a:fld>
            <a:endParaRPr lang="en-US" dirty="0"/>
          </a:p>
        </p:txBody>
      </p:sp>
    </p:spTree>
  </p:cSld>
  <p:clrMapOvr>
    <a:masterClrMapping/>
  </p:clrMapOvr>
  <p:transition spd="slow">
    <p:cut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noFill/>
          <a:ln>
            <a:noFill/>
          </a:ln>
          <a:effectLst/>
        </p:spPr>
        <p:txBody>
          <a:bodyPr vert="horz" wrap="square" lIns="91440" tIns="45720" rIns="91440" bIns="45720" numCol="1" anchor="t" anchorCtr="0" compatLnSpc="1">
            <a:prstTxWarp prst="textNoShape">
              <a:avLst/>
            </a:prstTxWarp>
          </a:bodyPr>
          <a:lstStyle/>
          <a:p>
            <a:pPr>
              <a:spcBef>
                <a:spcPts val="1200"/>
              </a:spcBef>
              <a:buSzPct val="90000"/>
              <a:buFont typeface="+mj-lt"/>
              <a:buAutoNum type="arabicPeriod" startAt="7"/>
            </a:pPr>
            <a:r>
              <a:rPr lang="en-US" dirty="0" smtClean="0"/>
              <a:t>Compare </a:t>
            </a:r>
            <a:r>
              <a:rPr lang="en-US" dirty="0"/>
              <a:t>the three levels of moral development.</a:t>
            </a:r>
          </a:p>
          <a:p>
            <a:pPr>
              <a:spcBef>
                <a:spcPts val="1200"/>
              </a:spcBef>
              <a:buSzPct val="90000"/>
              <a:buFont typeface="+mj-lt"/>
              <a:buAutoNum type="arabicPeriod" startAt="7"/>
            </a:pPr>
            <a:r>
              <a:rPr lang="en-US" dirty="0"/>
              <a:t>Explain the stakeholder approach to ethics.</a:t>
            </a:r>
          </a:p>
          <a:p>
            <a:pPr>
              <a:spcBef>
                <a:spcPts val="1200"/>
              </a:spcBef>
              <a:buSzPct val="90000"/>
              <a:buFont typeface="+mj-lt"/>
              <a:buAutoNum type="arabicPeriod" startAt="7"/>
            </a:pPr>
            <a:r>
              <a:rPr lang="en-US" dirty="0"/>
              <a:t>Define the key terms listed at the end of the chapter.</a:t>
            </a:r>
          </a:p>
        </p:txBody>
      </p:sp>
      <p:sp>
        <p:nvSpPr>
          <p:cNvPr id="15362" name="Slide Number Placeholder 1"/>
          <p:cNvSpPr>
            <a:spLocks noGrp="1"/>
          </p:cNvSpPr>
          <p:nvPr>
            <p:ph type="sldNum" sz="quarter" idx="10"/>
          </p:nvPr>
        </p:nvSpPr>
        <p:spPr>
          <a:noFill/>
        </p:spPr>
        <p:txBody>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r>
              <a:rPr lang="en-US" sz="800" dirty="0" smtClean="0">
                <a:solidFill>
                  <a:schemeClr val="bg1"/>
                </a:solidFill>
                <a:effectLst/>
              </a:rPr>
              <a:t>2–</a:t>
            </a:r>
            <a:fld id="{EA8076ED-835B-4C3F-B823-99A95FFB4CAC}" type="slidenum">
              <a:rPr lang="en-US" sz="800" smtClean="0">
                <a:solidFill>
                  <a:schemeClr val="bg1"/>
                </a:solidFill>
                <a:effectLst/>
              </a:rPr>
              <a:pPr eaLnBrk="1" hangingPunct="1"/>
              <a:t>3</a:t>
            </a:fld>
            <a:endParaRPr lang="en-US" sz="800" dirty="0" smtClean="0">
              <a:solidFill>
                <a:schemeClr val="bg1"/>
              </a:solidFill>
              <a:effectLst/>
            </a:endParaRPr>
          </a:p>
        </p:txBody>
      </p:sp>
      <p:sp>
        <p:nvSpPr>
          <p:cNvPr id="15363" name="Footer Placeholder 2"/>
          <p:cNvSpPr>
            <a:spLocks noGrp="1"/>
          </p:cNvSpPr>
          <p:nvPr>
            <p:ph type="ftr" sz="quarter" idx="11"/>
          </p:nvPr>
        </p:nvSpPr>
        <p:spPr>
          <a:noFill/>
        </p:spPr>
        <p:txBody>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r>
              <a:rPr lang="en-US" sz="700" dirty="0" smtClean="0">
                <a:solidFill>
                  <a:schemeClr val="bg1"/>
                </a:solidFill>
              </a:rPr>
              <a:t>© 2013 Cengage Learning.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xmlns="" val="2374973821"/>
      </p:ext>
    </p:extLst>
  </p:cSld>
  <p:clrMapOvr>
    <a:masterClrMapping/>
  </p:clrMapOvr>
  <p:transition spd="slow">
    <p:cut thruBlk="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30" name="Rectangle 10"/>
          <p:cNvSpPr>
            <a:spLocks noGrp="1" noChangeArrowheads="1"/>
          </p:cNvSpPr>
          <p:nvPr>
            <p:ph type="title"/>
          </p:nvPr>
        </p:nvSpPr>
        <p:spPr>
          <a:xfrm>
            <a:off x="523875" y="197831"/>
            <a:ext cx="8077200" cy="579438"/>
          </a:xfrm>
        </p:spPr>
        <p:txBody>
          <a:bodyPr/>
          <a:lstStyle/>
          <a:p>
            <a:r>
              <a:rPr lang="en-US" dirty="0" smtClean="0"/>
              <a:t>The Pygmalion Effect</a:t>
            </a:r>
            <a:endParaRPr lang="en-US" dirty="0"/>
          </a:p>
        </p:txBody>
      </p:sp>
      <p:sp>
        <p:nvSpPr>
          <p:cNvPr id="56327" name="Rectangle 7"/>
          <p:cNvSpPr>
            <a:spLocks noGrp="1" noChangeArrowheads="1"/>
          </p:cNvSpPr>
          <p:nvPr>
            <p:ph type="body" idx="4294967295"/>
          </p:nvPr>
        </p:nvSpPr>
        <p:spPr>
          <a:xfrm>
            <a:off x="514350" y="1234463"/>
            <a:ext cx="8102600" cy="5120299"/>
          </a:xfrm>
        </p:spPr>
        <p:txBody>
          <a:bodyPr/>
          <a:lstStyle/>
          <a:p>
            <a:pPr>
              <a:spcBef>
                <a:spcPts val="1200"/>
              </a:spcBef>
              <a:buClr>
                <a:srgbClr val="0070C0"/>
              </a:buClr>
            </a:pPr>
            <a:r>
              <a:rPr lang="en-US" dirty="0" smtClean="0"/>
              <a:t>Posits that a leader’s attitudes toward and expectations of, and treatment of the leader’s followers, can explain and predict the followers' behavior and performance</a:t>
            </a:r>
          </a:p>
          <a:p>
            <a:pPr lvl="1">
              <a:spcBef>
                <a:spcPts val="1200"/>
              </a:spcBef>
            </a:pPr>
            <a:r>
              <a:rPr lang="en-US" dirty="0" smtClean="0"/>
              <a:t>In other words: </a:t>
            </a:r>
            <a:r>
              <a:rPr lang="en-US" i="1" dirty="0" smtClean="0">
                <a:solidFill>
                  <a:srgbClr val="990033"/>
                </a:solidFill>
              </a:rPr>
              <a:t>“If you think you can, you can; </a:t>
            </a:r>
            <a:br>
              <a:rPr lang="en-US" i="1" dirty="0" smtClean="0">
                <a:solidFill>
                  <a:srgbClr val="990033"/>
                </a:solidFill>
              </a:rPr>
            </a:br>
            <a:r>
              <a:rPr lang="en-US" i="1" dirty="0" smtClean="0">
                <a:solidFill>
                  <a:srgbClr val="990033"/>
                </a:solidFill>
              </a:rPr>
              <a:t>if you think you can’t, you can’t.”</a:t>
            </a:r>
          </a:p>
          <a:p>
            <a:pPr>
              <a:spcBef>
                <a:spcPts val="1200"/>
              </a:spcBef>
              <a:buClr>
                <a:srgbClr val="0070C0"/>
              </a:buClr>
            </a:pPr>
            <a:r>
              <a:rPr lang="en-US" dirty="0" smtClean="0"/>
              <a:t>In business, expectations are stated as objectives and standards</a:t>
            </a:r>
          </a:p>
          <a:p>
            <a:pPr lvl="1">
              <a:spcBef>
                <a:spcPts val="1200"/>
              </a:spcBef>
            </a:pPr>
            <a:r>
              <a:rPr lang="en-US" dirty="0" smtClean="0"/>
              <a:t>Effective leaders train ordinary employees to do a great job, their expectations influence the behavior and performance of followers</a:t>
            </a:r>
          </a:p>
          <a:p>
            <a:pPr>
              <a:spcBef>
                <a:spcPts val="1200"/>
              </a:spcBef>
            </a:pPr>
            <a:endParaRPr lang="en-US" dirty="0"/>
          </a:p>
        </p:txBody>
      </p:sp>
      <p:sp>
        <p:nvSpPr>
          <p:cNvPr id="9" name="Footer Placeholder 8"/>
          <p:cNvSpPr>
            <a:spLocks noGrp="1"/>
          </p:cNvSpPr>
          <p:nvPr>
            <p:ph type="ftr" sz="quarter" idx="11"/>
          </p:nvPr>
        </p:nvSpPr>
        <p:spPr>
          <a:xfrm>
            <a:off x="274367" y="6354763"/>
            <a:ext cx="5851525" cy="366712"/>
          </a:xfrm>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10" name="Slide Number Placeholder 9"/>
          <p:cNvSpPr>
            <a:spLocks noGrp="1"/>
          </p:cNvSpPr>
          <p:nvPr>
            <p:ph type="sldNum" sz="quarter" idx="10"/>
          </p:nvPr>
        </p:nvSpPr>
        <p:spPr>
          <a:xfrm>
            <a:off x="6659563" y="6354763"/>
            <a:ext cx="2209800" cy="366712"/>
          </a:xfrm>
        </p:spPr>
        <p:txBody>
          <a:bodyPr/>
          <a:lstStyle/>
          <a:p>
            <a:pPr>
              <a:defRPr/>
            </a:pPr>
            <a:r>
              <a:rPr lang="en-US" dirty="0" smtClean="0"/>
              <a:t>2–</a:t>
            </a:r>
            <a:fld id="{3A4B463A-2C18-4BB4-9F42-077004D40555}" type="slidenum">
              <a:rPr lang="en-US" smtClean="0"/>
              <a:pPr>
                <a:defRPr/>
              </a:pPr>
              <a:t>30</a:t>
            </a:fld>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6327">
                                            <p:txEl>
                                              <p:pRg st="0" end="0"/>
                                            </p:txEl>
                                          </p:spTgt>
                                        </p:tgtEl>
                                        <p:attrNameLst>
                                          <p:attrName>style.visibility</p:attrName>
                                        </p:attrNameLst>
                                      </p:cBhvr>
                                      <p:to>
                                        <p:strVal val="visible"/>
                                      </p:to>
                                    </p:set>
                                    <p:animEffect transition="in" filter="wipe(left)">
                                      <p:cBhvr>
                                        <p:cTn id="7" dur="500"/>
                                        <p:tgtEl>
                                          <p:spTgt spid="56327">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6327">
                                            <p:txEl>
                                              <p:pRg st="1" end="1"/>
                                            </p:txEl>
                                          </p:spTgt>
                                        </p:tgtEl>
                                        <p:attrNameLst>
                                          <p:attrName>style.visibility</p:attrName>
                                        </p:attrNameLst>
                                      </p:cBhvr>
                                      <p:to>
                                        <p:strVal val="visible"/>
                                      </p:to>
                                    </p:set>
                                    <p:animEffect transition="in" filter="wipe(left)">
                                      <p:cBhvr>
                                        <p:cTn id="11" dur="500"/>
                                        <p:tgtEl>
                                          <p:spTgt spid="56327">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56327">
                                            <p:txEl>
                                              <p:pRg st="2" end="2"/>
                                            </p:txEl>
                                          </p:spTgt>
                                        </p:tgtEl>
                                        <p:attrNameLst>
                                          <p:attrName>style.visibility</p:attrName>
                                        </p:attrNameLst>
                                      </p:cBhvr>
                                      <p:to>
                                        <p:strVal val="visible"/>
                                      </p:to>
                                    </p:set>
                                    <p:animEffect transition="in" filter="wipe(left)">
                                      <p:cBhvr>
                                        <p:cTn id="16" dur="500"/>
                                        <p:tgtEl>
                                          <p:spTgt spid="56327">
                                            <p:txEl>
                                              <p:pRg st="2" end="2"/>
                                            </p:txEl>
                                          </p:spTgt>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56327">
                                            <p:txEl>
                                              <p:pRg st="3" end="3"/>
                                            </p:txEl>
                                          </p:spTgt>
                                        </p:tgtEl>
                                        <p:attrNameLst>
                                          <p:attrName>style.visibility</p:attrName>
                                        </p:attrNameLst>
                                      </p:cBhvr>
                                      <p:to>
                                        <p:strVal val="visible"/>
                                      </p:to>
                                    </p:set>
                                    <p:animEffect transition="in" filter="wipe(left)">
                                      <p:cBhvr>
                                        <p:cTn id="20" dur="500"/>
                                        <p:tgtEl>
                                          <p:spTgt spid="5632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7"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8" name="Rectangle 4"/>
          <p:cNvSpPr>
            <a:spLocks noGrp="1" noChangeArrowheads="1"/>
          </p:cNvSpPr>
          <p:nvPr>
            <p:ph type="title"/>
          </p:nvPr>
        </p:nvSpPr>
        <p:spPr>
          <a:xfrm>
            <a:off x="523875" y="197831"/>
            <a:ext cx="8077200" cy="579438"/>
          </a:xfrm>
        </p:spPr>
        <p:txBody>
          <a:bodyPr/>
          <a:lstStyle/>
          <a:p>
            <a:r>
              <a:rPr lang="en-US" dirty="0" smtClean="0"/>
              <a:t>Discussion Question</a:t>
            </a:r>
            <a:endParaRPr lang="en-US" dirty="0"/>
          </a:p>
        </p:txBody>
      </p:sp>
      <p:sp>
        <p:nvSpPr>
          <p:cNvPr id="103427" name="Rectangle 3"/>
          <p:cNvSpPr>
            <a:spLocks noGrp="1" noChangeArrowheads="1"/>
          </p:cNvSpPr>
          <p:nvPr>
            <p:ph type="body" idx="4294967295"/>
          </p:nvPr>
        </p:nvSpPr>
        <p:spPr>
          <a:xfrm>
            <a:off x="514350" y="1234463"/>
            <a:ext cx="8102600" cy="5120299"/>
          </a:xfrm>
        </p:spPr>
        <p:txBody>
          <a:bodyPr/>
          <a:lstStyle/>
          <a:p>
            <a:pPr>
              <a:spcBef>
                <a:spcPts val="1200"/>
              </a:spcBef>
              <a:buClr>
                <a:srgbClr val="0070C0"/>
              </a:buClr>
            </a:pPr>
            <a:r>
              <a:rPr lang="en-US" dirty="0" smtClean="0"/>
              <a:t>In text examples related to the Pygmalion effect, Lou Holtz calls for setting a higher standard.</a:t>
            </a:r>
          </a:p>
          <a:p>
            <a:pPr>
              <a:spcBef>
                <a:spcPts val="1200"/>
              </a:spcBef>
              <a:buClr>
                <a:srgbClr val="0070C0"/>
              </a:buClr>
            </a:pPr>
            <a:r>
              <a:rPr lang="en-US" dirty="0" smtClean="0"/>
              <a:t>Have the standards in school, society, and work increased or decreased over the last five years?</a:t>
            </a:r>
            <a:endParaRPr lang="en-US" dirty="0"/>
          </a:p>
        </p:txBody>
      </p:sp>
      <p:sp>
        <p:nvSpPr>
          <p:cNvPr id="6" name="Footer Placeholder 5"/>
          <p:cNvSpPr>
            <a:spLocks noGrp="1"/>
          </p:cNvSpPr>
          <p:nvPr>
            <p:ph type="ftr" sz="quarter" idx="11"/>
          </p:nvPr>
        </p:nvSpPr>
        <p:spPr>
          <a:xfrm>
            <a:off x="274367" y="6354763"/>
            <a:ext cx="5851525" cy="366712"/>
          </a:xfrm>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7" name="Slide Number Placeholder 6"/>
          <p:cNvSpPr>
            <a:spLocks noGrp="1"/>
          </p:cNvSpPr>
          <p:nvPr>
            <p:ph type="sldNum" sz="quarter" idx="10"/>
          </p:nvPr>
        </p:nvSpPr>
        <p:spPr>
          <a:xfrm>
            <a:off x="6659563" y="6354763"/>
            <a:ext cx="2209800" cy="366712"/>
          </a:xfrm>
        </p:spPr>
        <p:txBody>
          <a:bodyPr/>
          <a:lstStyle/>
          <a:p>
            <a:pPr>
              <a:defRPr/>
            </a:pPr>
            <a:r>
              <a:rPr lang="en-US" dirty="0" smtClean="0"/>
              <a:t>2–</a:t>
            </a:r>
            <a:fld id="{3A4B463A-2C18-4BB4-9F42-077004D40555}" type="slidenum">
              <a:rPr lang="en-US" smtClean="0"/>
              <a:pPr>
                <a:defRPr/>
              </a:pPr>
              <a:t>31</a:t>
            </a:fld>
            <a:endParaRPr lang="en-US" dirty="0"/>
          </a:p>
        </p:txBody>
      </p:sp>
    </p:spTree>
  </p:cSld>
  <p:clrMapOvr>
    <a:masterClrMapping/>
  </p:clrMapOvr>
  <p:transition spd="slow">
    <p:cut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1188" name="Rectangle 1028"/>
          <p:cNvSpPr>
            <a:spLocks noGrp="1" noChangeArrowheads="1"/>
          </p:cNvSpPr>
          <p:nvPr>
            <p:ph type="title"/>
          </p:nvPr>
        </p:nvSpPr>
        <p:spPr>
          <a:xfrm>
            <a:off x="523875" y="197831"/>
            <a:ext cx="8077200" cy="579438"/>
          </a:xfrm>
        </p:spPr>
        <p:txBody>
          <a:bodyPr/>
          <a:lstStyle/>
          <a:p>
            <a:r>
              <a:rPr lang="en-US" dirty="0" smtClean="0"/>
              <a:t>Concepts of Self</a:t>
            </a:r>
            <a:endParaRPr lang="en-US" dirty="0"/>
          </a:p>
        </p:txBody>
      </p:sp>
      <p:sp>
        <p:nvSpPr>
          <p:cNvPr id="221187" name="Rectangle 1027"/>
          <p:cNvSpPr>
            <a:spLocks noGrp="1" noChangeArrowheads="1"/>
          </p:cNvSpPr>
          <p:nvPr>
            <p:ph type="body" idx="4294967295"/>
          </p:nvPr>
        </p:nvSpPr>
        <p:spPr>
          <a:xfrm>
            <a:off x="514350" y="1234463"/>
            <a:ext cx="8102600" cy="5120299"/>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spcBef>
                <a:spcPts val="1200"/>
              </a:spcBef>
              <a:buClr>
                <a:srgbClr val="0070C0"/>
              </a:buClr>
            </a:pPr>
            <a:r>
              <a:rPr lang="en-US" dirty="0"/>
              <a:t>Self-Concept</a:t>
            </a:r>
          </a:p>
          <a:p>
            <a:pPr lvl="1"/>
            <a:r>
              <a:rPr lang="en-US" dirty="0"/>
              <a:t>Refers to the positive or negative attitudes people have about themselves</a:t>
            </a:r>
          </a:p>
          <a:p>
            <a:pPr>
              <a:spcBef>
                <a:spcPts val="1200"/>
              </a:spcBef>
              <a:buClr>
                <a:srgbClr val="0070C0"/>
              </a:buClr>
            </a:pPr>
            <a:r>
              <a:rPr lang="en-US" dirty="0"/>
              <a:t>Self-Efficacy</a:t>
            </a:r>
          </a:p>
          <a:p>
            <a:pPr lvl="1"/>
            <a:r>
              <a:rPr lang="en-US" dirty="0"/>
              <a:t>Is the belief in one’s own capability to perform in a specific situation</a:t>
            </a:r>
          </a:p>
          <a:p>
            <a:pPr>
              <a:spcBef>
                <a:spcPts val="1200"/>
              </a:spcBef>
              <a:buClr>
                <a:srgbClr val="0070C0"/>
              </a:buClr>
            </a:pPr>
            <a:r>
              <a:rPr lang="en-US" dirty="0"/>
              <a:t>Self-Confidence</a:t>
            </a:r>
          </a:p>
          <a:p>
            <a:pPr lvl="1"/>
            <a:r>
              <a:rPr lang="en-US" dirty="0"/>
              <a:t>The belief that one can be successful</a:t>
            </a:r>
          </a:p>
          <a:p>
            <a:pPr>
              <a:spcBef>
                <a:spcPts val="1200"/>
              </a:spcBef>
              <a:buClr>
                <a:srgbClr val="0070C0"/>
              </a:buClr>
            </a:pPr>
            <a:r>
              <a:rPr lang="en-US" dirty="0"/>
              <a:t>All three are closely related</a:t>
            </a:r>
          </a:p>
        </p:txBody>
      </p:sp>
      <p:sp>
        <p:nvSpPr>
          <p:cNvPr id="6" name="Footer Placeholder 5"/>
          <p:cNvSpPr>
            <a:spLocks noGrp="1"/>
          </p:cNvSpPr>
          <p:nvPr>
            <p:ph type="ftr" sz="quarter" idx="11"/>
          </p:nvPr>
        </p:nvSpPr>
        <p:spPr>
          <a:xfrm>
            <a:off x="274367" y="6354763"/>
            <a:ext cx="5851525" cy="366712"/>
          </a:xfrm>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7" name="Slide Number Placeholder 6"/>
          <p:cNvSpPr>
            <a:spLocks noGrp="1"/>
          </p:cNvSpPr>
          <p:nvPr>
            <p:ph type="sldNum" sz="quarter" idx="10"/>
          </p:nvPr>
        </p:nvSpPr>
        <p:spPr>
          <a:xfrm>
            <a:off x="6659563" y="6354763"/>
            <a:ext cx="2209800" cy="366712"/>
          </a:xfrm>
        </p:spPr>
        <p:txBody>
          <a:bodyPr/>
          <a:lstStyle/>
          <a:p>
            <a:pPr>
              <a:defRPr/>
            </a:pPr>
            <a:r>
              <a:rPr lang="en-US" dirty="0" smtClean="0"/>
              <a:t>2–</a:t>
            </a:r>
            <a:fld id="{3A4B463A-2C18-4BB4-9F42-077004D40555}" type="slidenum">
              <a:rPr lang="en-US" smtClean="0"/>
              <a:pPr>
                <a:defRPr/>
              </a:pPr>
              <a:t>32</a:t>
            </a:fld>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1187">
                                            <p:txEl>
                                              <p:pRg st="0" end="0"/>
                                            </p:txEl>
                                          </p:spTgt>
                                        </p:tgtEl>
                                        <p:attrNameLst>
                                          <p:attrName>style.visibility</p:attrName>
                                        </p:attrNameLst>
                                      </p:cBhvr>
                                      <p:to>
                                        <p:strVal val="visible"/>
                                      </p:to>
                                    </p:set>
                                    <p:animEffect transition="in" filter="wipe(left)">
                                      <p:cBhvr>
                                        <p:cTn id="7" dur="500"/>
                                        <p:tgtEl>
                                          <p:spTgt spid="221187">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1187">
                                            <p:txEl>
                                              <p:pRg st="1" end="1"/>
                                            </p:txEl>
                                          </p:spTgt>
                                        </p:tgtEl>
                                        <p:attrNameLst>
                                          <p:attrName>style.visibility</p:attrName>
                                        </p:attrNameLst>
                                      </p:cBhvr>
                                      <p:to>
                                        <p:strVal val="visible"/>
                                      </p:to>
                                    </p:set>
                                    <p:animEffect transition="in" filter="wipe(left)">
                                      <p:cBhvr>
                                        <p:cTn id="11" dur="500"/>
                                        <p:tgtEl>
                                          <p:spTgt spid="221187">
                                            <p:txEl>
                                              <p:pRg st="1" end="1"/>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221187">
                                            <p:txEl>
                                              <p:pRg st="2" end="2"/>
                                            </p:txEl>
                                          </p:spTgt>
                                        </p:tgtEl>
                                        <p:attrNameLst>
                                          <p:attrName>style.visibility</p:attrName>
                                        </p:attrNameLst>
                                      </p:cBhvr>
                                      <p:to>
                                        <p:strVal val="visible"/>
                                      </p:to>
                                    </p:set>
                                    <p:animEffect transition="in" filter="wipe(left)">
                                      <p:cBhvr>
                                        <p:cTn id="16" dur="500"/>
                                        <p:tgtEl>
                                          <p:spTgt spid="221187">
                                            <p:txEl>
                                              <p:pRg st="2" end="2"/>
                                            </p:txEl>
                                          </p:spTgt>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221187">
                                            <p:txEl>
                                              <p:pRg st="3" end="3"/>
                                            </p:txEl>
                                          </p:spTgt>
                                        </p:tgtEl>
                                        <p:attrNameLst>
                                          <p:attrName>style.visibility</p:attrName>
                                        </p:attrNameLst>
                                      </p:cBhvr>
                                      <p:to>
                                        <p:strVal val="visible"/>
                                      </p:to>
                                    </p:set>
                                    <p:animEffect transition="in" filter="wipe(left)">
                                      <p:cBhvr>
                                        <p:cTn id="20" dur="500"/>
                                        <p:tgtEl>
                                          <p:spTgt spid="221187">
                                            <p:txEl>
                                              <p:pRg st="3" end="3"/>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221187">
                                            <p:txEl>
                                              <p:pRg st="4" end="4"/>
                                            </p:txEl>
                                          </p:spTgt>
                                        </p:tgtEl>
                                        <p:attrNameLst>
                                          <p:attrName>style.visibility</p:attrName>
                                        </p:attrNameLst>
                                      </p:cBhvr>
                                      <p:to>
                                        <p:strVal val="visible"/>
                                      </p:to>
                                    </p:set>
                                    <p:animEffect transition="in" filter="wipe(left)">
                                      <p:cBhvr>
                                        <p:cTn id="25" dur="500"/>
                                        <p:tgtEl>
                                          <p:spTgt spid="221187">
                                            <p:txEl>
                                              <p:pRg st="4" end="4"/>
                                            </p:txEl>
                                          </p:spTgt>
                                        </p:tgtEl>
                                      </p:cBhvr>
                                    </p:animEffect>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221187">
                                            <p:txEl>
                                              <p:pRg st="5" end="5"/>
                                            </p:txEl>
                                          </p:spTgt>
                                        </p:tgtEl>
                                        <p:attrNameLst>
                                          <p:attrName>style.visibility</p:attrName>
                                        </p:attrNameLst>
                                      </p:cBhvr>
                                      <p:to>
                                        <p:strVal val="visible"/>
                                      </p:to>
                                    </p:set>
                                    <p:animEffect transition="in" filter="wipe(left)">
                                      <p:cBhvr>
                                        <p:cTn id="29" dur="500"/>
                                        <p:tgtEl>
                                          <p:spTgt spid="221187">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221187">
                                            <p:txEl>
                                              <p:pRg st="6" end="6"/>
                                            </p:txEl>
                                          </p:spTgt>
                                        </p:tgtEl>
                                        <p:attrNameLst>
                                          <p:attrName>style.visibility</p:attrName>
                                        </p:attrNameLst>
                                      </p:cBhvr>
                                      <p:to>
                                        <p:strVal val="visible"/>
                                      </p:to>
                                    </p:set>
                                    <p:animEffect transition="in" filter="wipe(left)">
                                      <p:cBhvr>
                                        <p:cTn id="34" dur="500"/>
                                        <p:tgtEl>
                                          <p:spTgt spid="22118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187"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9" name="Rectangle 5"/>
          <p:cNvSpPr>
            <a:spLocks noGrp="1" noChangeArrowheads="1"/>
          </p:cNvSpPr>
          <p:nvPr>
            <p:ph sz="half" idx="4294967295"/>
          </p:nvPr>
        </p:nvSpPr>
        <p:spPr>
          <a:xfrm>
            <a:off x="514350" y="1600219"/>
            <a:ext cx="3975100" cy="4754543"/>
          </a:xfrm>
        </p:spPr>
        <p:txBody>
          <a:bodyPr/>
          <a:lstStyle/>
          <a:p>
            <a:pPr>
              <a:spcBef>
                <a:spcPts val="900"/>
              </a:spcBef>
              <a:buClr>
                <a:srgbClr val="0070C0"/>
              </a:buClr>
            </a:pPr>
            <a:r>
              <a:rPr lang="en-US" sz="2400" dirty="0" smtClean="0"/>
              <a:t>Do not hold negative</a:t>
            </a:r>
            <a:r>
              <a:rPr lang="en-US" sz="2400" dirty="0"/>
              <a:t>, pessimistic attitudes </a:t>
            </a:r>
            <a:r>
              <a:rPr lang="en-US" sz="2400" dirty="0" smtClean="0"/>
              <a:t>about others </a:t>
            </a:r>
            <a:r>
              <a:rPr lang="en-US" sz="2400" dirty="0"/>
              <a:t>and </a:t>
            </a:r>
            <a:r>
              <a:rPr lang="en-US" sz="2400" dirty="0" smtClean="0"/>
              <a:t>yourself</a:t>
            </a:r>
            <a:endParaRPr lang="en-US" sz="2400" dirty="0"/>
          </a:p>
          <a:p>
            <a:pPr>
              <a:spcBef>
                <a:spcPts val="900"/>
              </a:spcBef>
              <a:buClr>
                <a:srgbClr val="0070C0"/>
              </a:buClr>
            </a:pPr>
            <a:r>
              <a:rPr lang="en-US" sz="2400" dirty="0" smtClean="0"/>
              <a:t>Maintain a positive, optimistic attitude</a:t>
            </a:r>
          </a:p>
          <a:p>
            <a:pPr>
              <a:spcBef>
                <a:spcPts val="900"/>
              </a:spcBef>
              <a:buClr>
                <a:srgbClr val="0070C0"/>
              </a:buClr>
            </a:pPr>
            <a:r>
              <a:rPr lang="en-US" sz="2400" dirty="0" smtClean="0"/>
              <a:t>Cultivate optimism</a:t>
            </a:r>
          </a:p>
          <a:p>
            <a:pPr>
              <a:spcBef>
                <a:spcPts val="900"/>
              </a:spcBef>
              <a:buClr>
                <a:srgbClr val="0070C0"/>
              </a:buClr>
            </a:pPr>
            <a:r>
              <a:rPr lang="en-US" sz="2400" dirty="0" smtClean="0"/>
              <a:t>Stop complaining</a:t>
            </a:r>
          </a:p>
          <a:p>
            <a:pPr>
              <a:spcBef>
                <a:spcPts val="900"/>
              </a:spcBef>
              <a:buClr>
                <a:srgbClr val="0070C0"/>
              </a:buClr>
            </a:pPr>
            <a:r>
              <a:rPr lang="en-US" sz="2400" dirty="0" smtClean="0"/>
              <a:t>Avoid negative people</a:t>
            </a:r>
          </a:p>
          <a:p>
            <a:pPr>
              <a:spcBef>
                <a:spcPts val="900"/>
              </a:spcBef>
              <a:buClr>
                <a:srgbClr val="0070C0"/>
              </a:buClr>
            </a:pPr>
            <a:r>
              <a:rPr lang="en-US" sz="2400" dirty="0" smtClean="0"/>
              <a:t>Set and achieve goals</a:t>
            </a:r>
          </a:p>
        </p:txBody>
      </p:sp>
      <p:sp>
        <p:nvSpPr>
          <p:cNvPr id="6" name="Content Placeholder 5"/>
          <p:cNvSpPr>
            <a:spLocks noGrp="1"/>
          </p:cNvSpPr>
          <p:nvPr>
            <p:ph sz="half" idx="4294967295"/>
          </p:nvPr>
        </p:nvSpPr>
        <p:spPr>
          <a:xfrm>
            <a:off x="4641850" y="1600219"/>
            <a:ext cx="3770588" cy="4754543"/>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spcBef>
                <a:spcPts val="900"/>
              </a:spcBef>
              <a:buClr>
                <a:srgbClr val="0070C0"/>
              </a:buClr>
            </a:pPr>
            <a:r>
              <a:rPr lang="en-US" sz="2400" dirty="0"/>
              <a:t>Focus on success and don’t dwell on failure</a:t>
            </a:r>
          </a:p>
          <a:p>
            <a:pPr>
              <a:spcBef>
                <a:spcPts val="900"/>
              </a:spcBef>
              <a:buClr>
                <a:srgbClr val="0070C0"/>
              </a:buClr>
            </a:pPr>
            <a:r>
              <a:rPr lang="en-US" sz="2400" dirty="0"/>
              <a:t>Do not belittle yourself or compare yourself to others</a:t>
            </a:r>
          </a:p>
          <a:p>
            <a:pPr>
              <a:spcBef>
                <a:spcPts val="900"/>
              </a:spcBef>
              <a:buClr>
                <a:srgbClr val="0070C0"/>
              </a:buClr>
            </a:pPr>
            <a:r>
              <a:rPr lang="en-US" sz="2400" dirty="0"/>
              <a:t>Accept compliments</a:t>
            </a:r>
          </a:p>
          <a:p>
            <a:pPr>
              <a:spcBef>
                <a:spcPts val="900"/>
              </a:spcBef>
              <a:buClr>
                <a:srgbClr val="0070C0"/>
              </a:buClr>
            </a:pPr>
            <a:r>
              <a:rPr lang="en-US" sz="2400" dirty="0"/>
              <a:t>Be a positive role model</a:t>
            </a:r>
          </a:p>
          <a:p>
            <a:pPr>
              <a:spcBef>
                <a:spcPts val="900"/>
              </a:spcBef>
              <a:buClr>
                <a:srgbClr val="0070C0"/>
              </a:buClr>
            </a:pPr>
            <a:r>
              <a:rPr lang="en-US" sz="2400" dirty="0"/>
              <a:t>Think for yourself</a:t>
            </a:r>
          </a:p>
          <a:p>
            <a:pPr>
              <a:spcBef>
                <a:spcPts val="900"/>
              </a:spcBef>
              <a:buClr>
                <a:srgbClr val="0070C0"/>
              </a:buClr>
            </a:pPr>
            <a:r>
              <a:rPr lang="en-US" sz="2400" dirty="0"/>
              <a:t>When things go wrong, help others who are worse off than you</a:t>
            </a:r>
          </a:p>
          <a:p>
            <a:pPr>
              <a:spcBef>
                <a:spcPts val="900"/>
              </a:spcBef>
              <a:buClr>
                <a:srgbClr val="0070C0"/>
              </a:buClr>
            </a:pPr>
            <a:endParaRPr lang="en-US" sz="2400" dirty="0"/>
          </a:p>
        </p:txBody>
      </p:sp>
      <p:sp>
        <p:nvSpPr>
          <p:cNvPr id="57350" name="Rectangle 6"/>
          <p:cNvSpPr>
            <a:spLocks noGrp="1" noChangeArrowheads="1"/>
          </p:cNvSpPr>
          <p:nvPr>
            <p:ph type="title"/>
          </p:nvPr>
        </p:nvSpPr>
        <p:spPr>
          <a:xfrm>
            <a:off x="530855" y="143634"/>
            <a:ext cx="8077200" cy="584775"/>
          </a:xfrm>
        </p:spPr>
        <p:txBody>
          <a:bodyPr/>
          <a:lstStyle/>
          <a:p>
            <a:r>
              <a:rPr lang="en-US" dirty="0" smtClean="0"/>
              <a:t>Developing a More Positive </a:t>
            </a:r>
            <a:br>
              <a:rPr lang="en-US" dirty="0" smtClean="0"/>
            </a:br>
            <a:r>
              <a:rPr lang="en-US" dirty="0" smtClean="0"/>
              <a:t>Attitude and Self-Concept</a:t>
            </a:r>
            <a:endParaRPr lang="en-US" dirty="0"/>
          </a:p>
        </p:txBody>
      </p:sp>
      <p:sp>
        <p:nvSpPr>
          <p:cNvPr id="7" name="Footer Placeholder 6"/>
          <p:cNvSpPr>
            <a:spLocks noGrp="1"/>
          </p:cNvSpPr>
          <p:nvPr>
            <p:ph type="ftr" sz="quarter" idx="11"/>
          </p:nvPr>
        </p:nvSpPr>
        <p:spPr>
          <a:xfrm>
            <a:off x="274638" y="6354763"/>
            <a:ext cx="5851525" cy="366712"/>
          </a:xfrm>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8" name="Slide Number Placeholder 7"/>
          <p:cNvSpPr>
            <a:spLocks noGrp="1"/>
          </p:cNvSpPr>
          <p:nvPr>
            <p:ph type="sldNum" sz="quarter" idx="10"/>
          </p:nvPr>
        </p:nvSpPr>
        <p:spPr>
          <a:xfrm>
            <a:off x="6659563" y="6354763"/>
            <a:ext cx="2209800" cy="366712"/>
          </a:xfrm>
        </p:spPr>
        <p:txBody>
          <a:bodyPr/>
          <a:lstStyle/>
          <a:p>
            <a:pPr>
              <a:defRPr/>
            </a:pPr>
            <a:r>
              <a:rPr lang="en-US" dirty="0" smtClean="0"/>
              <a:t>2–</a:t>
            </a:r>
            <a:fld id="{E234D081-949E-4C82-8E41-6648421D43B5}" type="slidenum">
              <a:rPr lang="en-US" smtClean="0"/>
              <a:pPr>
                <a:defRPr/>
              </a:pPr>
              <a:t>33</a:t>
            </a:fld>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7349">
                                            <p:txEl>
                                              <p:pRg st="0" end="0"/>
                                            </p:txEl>
                                          </p:spTgt>
                                        </p:tgtEl>
                                        <p:attrNameLst>
                                          <p:attrName>style.visibility</p:attrName>
                                        </p:attrNameLst>
                                      </p:cBhvr>
                                      <p:to>
                                        <p:strVal val="visible"/>
                                      </p:to>
                                    </p:set>
                                    <p:animEffect transition="in" filter="wipe(left)">
                                      <p:cBhvr>
                                        <p:cTn id="7" dur="500"/>
                                        <p:tgtEl>
                                          <p:spTgt spid="57349">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7349">
                                            <p:txEl>
                                              <p:pRg st="1" end="1"/>
                                            </p:txEl>
                                          </p:spTgt>
                                        </p:tgtEl>
                                        <p:attrNameLst>
                                          <p:attrName>style.visibility</p:attrName>
                                        </p:attrNameLst>
                                      </p:cBhvr>
                                      <p:to>
                                        <p:strVal val="visible"/>
                                      </p:to>
                                    </p:set>
                                    <p:animEffect transition="in" filter="wipe(left)">
                                      <p:cBhvr>
                                        <p:cTn id="11" dur="500"/>
                                        <p:tgtEl>
                                          <p:spTgt spid="57349">
                                            <p:txEl>
                                              <p:pRg st="1" end="1"/>
                                            </p:txEl>
                                          </p:spTgt>
                                        </p:tgtEl>
                                      </p:cBhvr>
                                    </p:animEffect>
                                  </p:childTnLst>
                                </p:cTn>
                              </p:par>
                            </p:childTnLst>
                          </p:cTn>
                        </p:par>
                        <p:par>
                          <p:cTn id="12" fill="hold" nodeType="with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7349">
                                            <p:txEl>
                                              <p:pRg st="2" end="2"/>
                                            </p:txEl>
                                          </p:spTgt>
                                        </p:tgtEl>
                                        <p:attrNameLst>
                                          <p:attrName>style.visibility</p:attrName>
                                        </p:attrNameLst>
                                      </p:cBhvr>
                                      <p:to>
                                        <p:strVal val="visible"/>
                                      </p:to>
                                    </p:set>
                                    <p:animEffect transition="in" filter="wipe(left)">
                                      <p:cBhvr>
                                        <p:cTn id="15" dur="500"/>
                                        <p:tgtEl>
                                          <p:spTgt spid="57349">
                                            <p:txEl>
                                              <p:pRg st="2" end="2"/>
                                            </p:txEl>
                                          </p:spTgt>
                                        </p:tgtEl>
                                      </p:cBhvr>
                                    </p:animEffect>
                                  </p:childTnLst>
                                </p:cTn>
                              </p:par>
                            </p:childTnLst>
                          </p:cTn>
                        </p:par>
                        <p:par>
                          <p:cTn id="16" fill="hold" nodeType="with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7349">
                                            <p:txEl>
                                              <p:pRg st="3" end="3"/>
                                            </p:txEl>
                                          </p:spTgt>
                                        </p:tgtEl>
                                        <p:attrNameLst>
                                          <p:attrName>style.visibility</p:attrName>
                                        </p:attrNameLst>
                                      </p:cBhvr>
                                      <p:to>
                                        <p:strVal val="visible"/>
                                      </p:to>
                                    </p:set>
                                    <p:animEffect transition="in" filter="wipe(left)">
                                      <p:cBhvr>
                                        <p:cTn id="19" dur="500"/>
                                        <p:tgtEl>
                                          <p:spTgt spid="57349">
                                            <p:txEl>
                                              <p:pRg st="3" end="3"/>
                                            </p:txEl>
                                          </p:spTgt>
                                        </p:tgtEl>
                                      </p:cBhvr>
                                    </p:animEffect>
                                  </p:childTnLst>
                                </p:cTn>
                              </p:par>
                            </p:childTnLst>
                          </p:cTn>
                        </p:par>
                        <p:par>
                          <p:cTn id="20" fill="hold" nodeType="with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7349">
                                            <p:txEl>
                                              <p:pRg st="4" end="4"/>
                                            </p:txEl>
                                          </p:spTgt>
                                        </p:tgtEl>
                                        <p:attrNameLst>
                                          <p:attrName>style.visibility</p:attrName>
                                        </p:attrNameLst>
                                      </p:cBhvr>
                                      <p:to>
                                        <p:strVal val="visible"/>
                                      </p:to>
                                    </p:set>
                                    <p:animEffect transition="in" filter="wipe(left)">
                                      <p:cBhvr>
                                        <p:cTn id="23" dur="500"/>
                                        <p:tgtEl>
                                          <p:spTgt spid="57349">
                                            <p:txEl>
                                              <p:pRg st="4" end="4"/>
                                            </p:txEl>
                                          </p:spTgt>
                                        </p:tgtEl>
                                      </p:cBhvr>
                                    </p:animEffect>
                                  </p:childTnLst>
                                </p:cTn>
                              </p:par>
                            </p:childTnLst>
                          </p:cTn>
                        </p:par>
                        <p:par>
                          <p:cTn id="24" fill="hold" nodeType="with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7349">
                                            <p:txEl>
                                              <p:pRg st="5" end="5"/>
                                            </p:txEl>
                                          </p:spTgt>
                                        </p:tgtEl>
                                        <p:attrNameLst>
                                          <p:attrName>style.visibility</p:attrName>
                                        </p:attrNameLst>
                                      </p:cBhvr>
                                      <p:to>
                                        <p:strVal val="visible"/>
                                      </p:to>
                                    </p:set>
                                    <p:animEffect transition="in" filter="wipe(left)">
                                      <p:cBhvr>
                                        <p:cTn id="27" dur="500"/>
                                        <p:tgtEl>
                                          <p:spTgt spid="57349">
                                            <p:txEl>
                                              <p:pRg st="5" end="5"/>
                                            </p:tx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Effect transition="in" filter="wipe(left)">
                                      <p:cBhvr>
                                        <p:cTn id="31" dur="500"/>
                                        <p:tgtEl>
                                          <p:spTgt spid="6">
                                            <p:txEl>
                                              <p:pRg st="0" end="0"/>
                                            </p:tx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Effect transition="in" filter="wipe(left)">
                                      <p:cBhvr>
                                        <p:cTn id="35" dur="500"/>
                                        <p:tgtEl>
                                          <p:spTgt spid="6">
                                            <p:txEl>
                                              <p:pRg st="1" end="1"/>
                                            </p:txEl>
                                          </p:spTgt>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
                                            <p:txEl>
                                              <p:pRg st="2" end="2"/>
                                            </p:txEl>
                                          </p:spTgt>
                                        </p:tgtEl>
                                        <p:attrNameLst>
                                          <p:attrName>style.visibility</p:attrName>
                                        </p:attrNameLst>
                                      </p:cBhvr>
                                      <p:to>
                                        <p:strVal val="visible"/>
                                      </p:to>
                                    </p:set>
                                    <p:animEffect transition="in" filter="wipe(left)">
                                      <p:cBhvr>
                                        <p:cTn id="39" dur="500"/>
                                        <p:tgtEl>
                                          <p:spTgt spid="6">
                                            <p:txEl>
                                              <p:pRg st="2" end="2"/>
                                            </p:tx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wipe(left)">
                                      <p:cBhvr>
                                        <p:cTn id="43" dur="500"/>
                                        <p:tgtEl>
                                          <p:spTgt spid="6">
                                            <p:txEl>
                                              <p:pRg st="3" end="3"/>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6">
                                            <p:txEl>
                                              <p:pRg st="4" end="4"/>
                                            </p:txEl>
                                          </p:spTgt>
                                        </p:tgtEl>
                                        <p:attrNameLst>
                                          <p:attrName>style.visibility</p:attrName>
                                        </p:attrNameLst>
                                      </p:cBhvr>
                                      <p:to>
                                        <p:strVal val="visible"/>
                                      </p:to>
                                    </p:set>
                                    <p:animEffect transition="in" filter="wipe(left)">
                                      <p:cBhvr>
                                        <p:cTn id="47" dur="500"/>
                                        <p:tgtEl>
                                          <p:spTgt spid="6">
                                            <p:txEl>
                                              <p:pRg st="4" end="4"/>
                                            </p:tx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6">
                                            <p:txEl>
                                              <p:pRg st="5" end="5"/>
                                            </p:txEl>
                                          </p:spTgt>
                                        </p:tgtEl>
                                        <p:attrNameLst>
                                          <p:attrName>style.visibility</p:attrName>
                                        </p:attrNameLst>
                                      </p:cBhvr>
                                      <p:to>
                                        <p:strVal val="visible"/>
                                      </p:to>
                                    </p:set>
                                    <p:animEffect transition="in" filter="wipe(left)">
                                      <p:cBhvr>
                                        <p:cTn id="51"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9" grpId="0" uiExpand="1" build="p"/>
      <p:bldP spid="6"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bwMode="auto">
          <a:xfrm>
            <a:off x="548684" y="738995"/>
            <a:ext cx="8046632" cy="0"/>
          </a:xfrm>
          <a:prstGeom prst="line">
            <a:avLst/>
          </a:prstGeom>
          <a:noFill/>
          <a:ln w="38100" cap="flat" cmpd="sng" algn="ctr">
            <a:solidFill>
              <a:srgbClr val="0099CC"/>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 name="Slide Number Placeholder 1"/>
          <p:cNvSpPr>
            <a:spLocks noGrp="1"/>
          </p:cNvSpPr>
          <p:nvPr>
            <p:ph type="sldNum" sz="quarter" idx="10"/>
          </p:nvPr>
        </p:nvSpPr>
        <p:spPr/>
        <p:txBody>
          <a:bodyPr/>
          <a:lstStyle/>
          <a:p>
            <a:pPr>
              <a:defRPr/>
            </a:pPr>
            <a:r>
              <a:rPr lang="en-US" dirty="0" smtClean="0"/>
              <a:t>2–</a:t>
            </a:r>
            <a:fld id="{6368B20B-D7E6-4343-B43B-AB691CEBCDC5}" type="slidenum">
              <a:rPr lang="en-US" smtClean="0"/>
              <a:pPr>
                <a:defRPr/>
              </a:pPr>
              <a:t>34</a:t>
            </a:fld>
            <a:endParaRPr lang="en-US" dirty="0"/>
          </a:p>
        </p:txBody>
      </p:sp>
      <p:sp>
        <p:nvSpPr>
          <p:cNvPr id="3" name="Footer Placeholder 2"/>
          <p:cNvSpPr>
            <a:spLocks noGrp="1"/>
          </p:cNvSpPr>
          <p:nvPr>
            <p:ph type="ftr" sz="quarter" idx="11"/>
          </p:nvPr>
        </p:nvSpPr>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4" name="Text Box 3" descr="SecGrnbkg03"/>
          <p:cNvSpPr txBox="1">
            <a:spLocks noChangeArrowheads="1"/>
          </p:cNvSpPr>
          <p:nvPr/>
        </p:nvSpPr>
        <p:spPr bwMode="blackWhite">
          <a:xfrm>
            <a:off x="1467000" y="471169"/>
            <a:ext cx="1097269" cy="430887"/>
          </a:xfrm>
          <a:prstGeom prst="rect">
            <a:avLst/>
          </a:prstGeom>
          <a:solidFill>
            <a:schemeClr val="accent4">
              <a:lumMod val="50000"/>
              <a:lumOff val="50000"/>
            </a:schemeClr>
          </a:solidFill>
          <a:ln>
            <a:noFill/>
          </a:ln>
          <a:extLst/>
        </p:spPr>
        <p:txBody>
          <a:bodyPr wrap="square" lIns="0" tIns="0" rIns="0" bIns="0" anchor="ctr" anchorCtr="1">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ts val="0"/>
              </a:spcBef>
            </a:pPr>
            <a:r>
              <a:rPr lang="en-US" sz="2800" b="1" dirty="0" smtClean="0">
                <a:solidFill>
                  <a:schemeClr val="bg1"/>
                </a:solidFill>
                <a:latin typeface="Trebuchet MS" pitchFamily="34" charset="0"/>
                <a:cs typeface="Tahoma" pitchFamily="34" charset="0"/>
              </a:rPr>
              <a:t>2.4</a:t>
            </a:r>
            <a:endParaRPr lang="en-US" sz="2800" b="1" dirty="0">
              <a:solidFill>
                <a:schemeClr val="bg1"/>
              </a:solidFill>
              <a:latin typeface="Trebuchet MS" pitchFamily="34" charset="0"/>
              <a:cs typeface="Tahoma" pitchFamily="34" charset="0"/>
            </a:endParaRPr>
          </a:p>
        </p:txBody>
      </p:sp>
      <p:sp>
        <p:nvSpPr>
          <p:cNvPr id="5" name="Text Box 4"/>
          <p:cNvSpPr txBox="1">
            <a:spLocks noChangeArrowheads="1"/>
          </p:cNvSpPr>
          <p:nvPr/>
        </p:nvSpPr>
        <p:spPr bwMode="auto">
          <a:xfrm>
            <a:off x="2743220" y="390247"/>
            <a:ext cx="5760657"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defRPr/>
            </a:pPr>
            <a:r>
              <a:rPr lang="en-US" sz="1800" b="1" dirty="0">
                <a:solidFill>
                  <a:srgbClr val="292929"/>
                </a:solidFill>
                <a:latin typeface="+mn-lt"/>
                <a:cs typeface="Tahoma" pitchFamily="34" charset="0"/>
              </a:rPr>
              <a:t>Leadership Styles Based on Attitudes</a:t>
            </a:r>
            <a:endParaRPr lang="en-US" sz="1800" b="1" dirty="0" smtClean="0">
              <a:solidFill>
                <a:srgbClr val="292929"/>
              </a:solidFill>
              <a:latin typeface="+mn-lt"/>
              <a:cs typeface="Tahoma" pitchFamily="34" charset="0"/>
            </a:endParaRPr>
          </a:p>
        </p:txBody>
      </p:sp>
      <p:sp>
        <p:nvSpPr>
          <p:cNvPr id="6" name="TextBox 5"/>
          <p:cNvSpPr txBox="1"/>
          <p:nvPr/>
        </p:nvSpPr>
        <p:spPr>
          <a:xfrm>
            <a:off x="457245" y="390247"/>
            <a:ext cx="1005827" cy="369332"/>
          </a:xfrm>
          <a:prstGeom prst="rect">
            <a:avLst/>
          </a:prstGeom>
          <a:noFill/>
        </p:spPr>
        <p:txBody>
          <a:bodyPr wrap="square" rtlCol="0">
            <a:spAutoFit/>
          </a:bodyPr>
          <a:lstStyle/>
          <a:p>
            <a:r>
              <a:rPr lang="en-US" sz="1800" b="1" dirty="0" smtClean="0"/>
              <a:t>Exhibit</a:t>
            </a:r>
            <a:endParaRPr lang="en-US" sz="1800" b="1" dirty="0"/>
          </a:p>
        </p:txBody>
      </p:sp>
      <p:grpSp>
        <p:nvGrpSpPr>
          <p:cNvPr id="9" name="Group 8"/>
          <p:cNvGrpSpPr/>
          <p:nvPr/>
        </p:nvGrpSpPr>
        <p:grpSpPr>
          <a:xfrm>
            <a:off x="393942" y="1508781"/>
            <a:ext cx="8342042" cy="4431644"/>
            <a:chOff x="393942" y="1508781"/>
            <a:chExt cx="8342042" cy="4431644"/>
          </a:xfrm>
        </p:grpSpPr>
        <p:sp>
          <p:nvSpPr>
            <p:cNvPr id="10" name="Rectangle 3"/>
            <p:cNvSpPr>
              <a:spLocks noChangeArrowheads="1"/>
            </p:cNvSpPr>
            <p:nvPr/>
          </p:nvSpPr>
          <p:spPr bwMode="auto">
            <a:xfrm>
              <a:off x="393942" y="1508781"/>
              <a:ext cx="8342042" cy="4431644"/>
            </a:xfrm>
            <a:prstGeom prst="rect">
              <a:avLst/>
            </a:prstGeom>
            <a:solidFill>
              <a:srgbClr val="0099CC"/>
            </a:solidFill>
            <a:ln w="12700">
              <a:noFill/>
              <a:miter lim="800000"/>
              <a:headEnd/>
              <a:tailEnd/>
            </a:ln>
            <a:effectLst/>
          </p:spPr>
          <p:txBody>
            <a:bodyPr wrap="none" anchor="ctr"/>
            <a:lstStyle/>
            <a:p>
              <a:endParaRPr lang="en-US" b="1" dirty="0"/>
            </a:p>
          </p:txBody>
        </p:sp>
        <p:grpSp>
          <p:nvGrpSpPr>
            <p:cNvPr id="11" name="Group 18"/>
            <p:cNvGrpSpPr>
              <a:grpSpLocks/>
            </p:cNvGrpSpPr>
            <p:nvPr/>
          </p:nvGrpSpPr>
          <p:grpSpPr bwMode="auto">
            <a:xfrm>
              <a:off x="472439" y="1656492"/>
              <a:ext cx="8214316" cy="4171950"/>
              <a:chOff x="246" y="1274"/>
              <a:chExt cx="5324" cy="2628"/>
            </a:xfrm>
          </p:grpSpPr>
          <p:sp>
            <p:nvSpPr>
              <p:cNvPr id="12" name="Line 4"/>
              <p:cNvSpPr>
                <a:spLocks noChangeShapeType="1"/>
              </p:cNvSpPr>
              <p:nvPr/>
            </p:nvSpPr>
            <p:spPr bwMode="auto">
              <a:xfrm>
                <a:off x="246" y="1810"/>
                <a:ext cx="5316" cy="0"/>
              </a:xfrm>
              <a:prstGeom prst="line">
                <a:avLst/>
              </a:prstGeom>
              <a:noFill/>
              <a:ln w="50800">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13" name="Line 5"/>
              <p:cNvSpPr>
                <a:spLocks noChangeShapeType="1"/>
              </p:cNvSpPr>
              <p:nvPr/>
            </p:nvSpPr>
            <p:spPr bwMode="auto">
              <a:xfrm>
                <a:off x="1659" y="1335"/>
                <a:ext cx="0" cy="2526"/>
              </a:xfrm>
              <a:prstGeom prst="line">
                <a:avLst/>
              </a:prstGeom>
              <a:noFill/>
              <a:ln w="50800">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14" name="Line 6"/>
              <p:cNvSpPr>
                <a:spLocks noChangeShapeType="1"/>
              </p:cNvSpPr>
              <p:nvPr/>
            </p:nvSpPr>
            <p:spPr bwMode="auto">
              <a:xfrm>
                <a:off x="4088" y="1335"/>
                <a:ext cx="0" cy="2535"/>
              </a:xfrm>
              <a:prstGeom prst="line">
                <a:avLst/>
              </a:prstGeom>
              <a:noFill/>
              <a:ln w="50800">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15" name="Rectangle 7"/>
              <p:cNvSpPr>
                <a:spLocks noChangeArrowheads="1"/>
              </p:cNvSpPr>
              <p:nvPr/>
            </p:nvSpPr>
            <p:spPr bwMode="auto">
              <a:xfrm>
                <a:off x="2181" y="1278"/>
                <a:ext cx="1255" cy="52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0488" tIns="44450" rIns="90488" bIns="44450">
                <a:spAutoFit/>
              </a:bodyPr>
              <a:lstStyle/>
              <a:p>
                <a:pPr algn="ctr">
                  <a:spcBef>
                    <a:spcPct val="50000"/>
                  </a:spcBef>
                </a:pPr>
                <a:r>
                  <a:rPr lang="en-US" sz="2400" b="1" dirty="0">
                    <a:solidFill>
                      <a:srgbClr val="FFFFCC"/>
                    </a:solidFill>
                    <a:effectLst>
                      <a:outerShdw blurRad="38100" dist="38100" dir="2700000" algn="tl">
                        <a:srgbClr val="000000">
                          <a:alpha val="43137"/>
                        </a:srgbClr>
                      </a:outerShdw>
                    </a:effectLst>
                    <a:latin typeface="+mn-lt"/>
                  </a:rPr>
                  <a:t>Theory Y </a:t>
                </a:r>
                <a:r>
                  <a:rPr lang="en-US" sz="2400" b="1" dirty="0" smtClean="0">
                    <a:solidFill>
                      <a:srgbClr val="FFFFCC"/>
                    </a:solidFill>
                    <a:effectLst>
                      <a:outerShdw blurRad="38100" dist="38100" dir="2700000" algn="tl">
                        <a:srgbClr val="000000">
                          <a:alpha val="43137"/>
                        </a:srgbClr>
                      </a:outerShdw>
                    </a:effectLst>
                    <a:latin typeface="+mn-lt"/>
                  </a:rPr>
                  <a:t/>
                </a:r>
                <a:br>
                  <a:rPr lang="en-US" sz="2400" b="1" dirty="0" smtClean="0">
                    <a:solidFill>
                      <a:srgbClr val="FFFFCC"/>
                    </a:solidFill>
                    <a:effectLst>
                      <a:outerShdw blurRad="38100" dist="38100" dir="2700000" algn="tl">
                        <a:srgbClr val="000000">
                          <a:alpha val="43137"/>
                        </a:srgbClr>
                      </a:outerShdw>
                    </a:effectLst>
                    <a:latin typeface="+mn-lt"/>
                  </a:rPr>
                </a:br>
                <a:r>
                  <a:rPr lang="en-US" sz="2400" b="1" dirty="0" smtClean="0">
                    <a:solidFill>
                      <a:srgbClr val="FFFFCC"/>
                    </a:solidFill>
                    <a:effectLst>
                      <a:outerShdw blurRad="38100" dist="38100" dir="2700000" algn="tl">
                        <a:srgbClr val="000000">
                          <a:alpha val="43137"/>
                        </a:srgbClr>
                      </a:outerShdw>
                    </a:effectLst>
                    <a:latin typeface="+mn-lt"/>
                  </a:rPr>
                  <a:t>Attitudes</a:t>
                </a:r>
                <a:endParaRPr lang="en-US" sz="2400" b="1" dirty="0">
                  <a:solidFill>
                    <a:srgbClr val="FFFFCC"/>
                  </a:solidFill>
                  <a:effectLst>
                    <a:outerShdw blurRad="38100" dist="38100" dir="2700000" algn="tl">
                      <a:srgbClr val="000000">
                        <a:alpha val="43137"/>
                      </a:srgbClr>
                    </a:outerShdw>
                  </a:effectLst>
                  <a:latin typeface="+mn-lt"/>
                </a:endParaRPr>
              </a:p>
            </p:txBody>
          </p:sp>
          <p:sp>
            <p:nvSpPr>
              <p:cNvPr id="16" name="Rectangle 8"/>
              <p:cNvSpPr>
                <a:spLocks noChangeArrowheads="1"/>
              </p:cNvSpPr>
              <p:nvPr/>
            </p:nvSpPr>
            <p:spPr bwMode="auto">
              <a:xfrm>
                <a:off x="4207" y="1274"/>
                <a:ext cx="1279" cy="52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0488" tIns="44450" rIns="90488" bIns="44450">
                <a:spAutoFit/>
              </a:bodyPr>
              <a:lstStyle/>
              <a:p>
                <a:pPr algn="ctr">
                  <a:spcBef>
                    <a:spcPct val="50000"/>
                  </a:spcBef>
                </a:pPr>
                <a:r>
                  <a:rPr lang="en-US" sz="2400" b="1" dirty="0">
                    <a:solidFill>
                      <a:srgbClr val="FFFFCC"/>
                    </a:solidFill>
                    <a:effectLst>
                      <a:outerShdw blurRad="38100" dist="38100" dir="2700000" algn="tl">
                        <a:srgbClr val="000000">
                          <a:alpha val="43137"/>
                        </a:srgbClr>
                      </a:outerShdw>
                    </a:effectLst>
                    <a:latin typeface="+mn-lt"/>
                  </a:rPr>
                  <a:t>Theory X </a:t>
                </a:r>
                <a:r>
                  <a:rPr lang="en-US" sz="2400" b="1" dirty="0" smtClean="0">
                    <a:solidFill>
                      <a:srgbClr val="FFFFCC"/>
                    </a:solidFill>
                    <a:effectLst>
                      <a:outerShdw blurRad="38100" dist="38100" dir="2700000" algn="tl">
                        <a:srgbClr val="000000">
                          <a:alpha val="43137"/>
                        </a:srgbClr>
                      </a:outerShdw>
                    </a:effectLst>
                    <a:latin typeface="+mn-lt"/>
                  </a:rPr>
                  <a:t/>
                </a:r>
                <a:br>
                  <a:rPr lang="en-US" sz="2400" b="1" dirty="0" smtClean="0">
                    <a:solidFill>
                      <a:srgbClr val="FFFFCC"/>
                    </a:solidFill>
                    <a:effectLst>
                      <a:outerShdw blurRad="38100" dist="38100" dir="2700000" algn="tl">
                        <a:srgbClr val="000000">
                          <a:alpha val="43137"/>
                        </a:srgbClr>
                      </a:outerShdw>
                    </a:effectLst>
                    <a:latin typeface="+mn-lt"/>
                  </a:rPr>
                </a:br>
                <a:r>
                  <a:rPr lang="en-US" sz="2400" b="1" dirty="0" smtClean="0">
                    <a:solidFill>
                      <a:srgbClr val="FFFFCC"/>
                    </a:solidFill>
                    <a:effectLst>
                      <a:outerShdw blurRad="38100" dist="38100" dir="2700000" algn="tl">
                        <a:srgbClr val="000000">
                          <a:alpha val="43137"/>
                        </a:srgbClr>
                      </a:outerShdw>
                    </a:effectLst>
                    <a:latin typeface="+mn-lt"/>
                  </a:rPr>
                  <a:t>Attitudes</a:t>
                </a:r>
                <a:endParaRPr lang="en-US" sz="2400" b="1" dirty="0">
                  <a:solidFill>
                    <a:srgbClr val="FFFFCC"/>
                  </a:solidFill>
                  <a:effectLst>
                    <a:outerShdw blurRad="38100" dist="38100" dir="2700000" algn="tl">
                      <a:srgbClr val="000000">
                        <a:alpha val="43137"/>
                      </a:srgbClr>
                    </a:outerShdw>
                  </a:effectLst>
                  <a:latin typeface="+mn-lt"/>
                </a:endParaRPr>
              </a:p>
            </p:txBody>
          </p:sp>
          <p:sp>
            <p:nvSpPr>
              <p:cNvPr id="17" name="Rectangle 9"/>
              <p:cNvSpPr>
                <a:spLocks noChangeArrowheads="1"/>
              </p:cNvSpPr>
              <p:nvPr/>
            </p:nvSpPr>
            <p:spPr bwMode="auto">
              <a:xfrm>
                <a:off x="273" y="2045"/>
                <a:ext cx="1346" cy="5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0488" tIns="44450" rIns="90488" bIns="44450"/>
              <a:lstStyle/>
              <a:p>
                <a:pPr>
                  <a:spcBef>
                    <a:spcPct val="50000"/>
                  </a:spcBef>
                </a:pPr>
                <a:r>
                  <a:rPr lang="en-US" sz="2400" b="1" i="1" dirty="0" smtClean="0">
                    <a:solidFill>
                      <a:srgbClr val="FFFFCC"/>
                    </a:solidFill>
                    <a:effectLst>
                      <a:outerShdw blurRad="38100" dist="38100" dir="2700000" algn="tl">
                        <a:srgbClr val="000000">
                          <a:alpha val="43137"/>
                        </a:srgbClr>
                      </a:outerShdw>
                    </a:effectLst>
                    <a:latin typeface="+mn-lt"/>
                  </a:rPr>
                  <a:t>Positive </a:t>
                </a:r>
                <a:br>
                  <a:rPr lang="en-US" sz="2400" b="1" i="1" dirty="0" smtClean="0">
                    <a:solidFill>
                      <a:srgbClr val="FFFFCC"/>
                    </a:solidFill>
                    <a:effectLst>
                      <a:outerShdw blurRad="38100" dist="38100" dir="2700000" algn="tl">
                        <a:srgbClr val="000000">
                          <a:alpha val="43137"/>
                        </a:srgbClr>
                      </a:outerShdw>
                    </a:effectLst>
                    <a:latin typeface="+mn-lt"/>
                  </a:rPr>
                </a:br>
                <a:r>
                  <a:rPr lang="en-US" sz="2400" b="1" i="1" dirty="0" smtClean="0">
                    <a:solidFill>
                      <a:srgbClr val="FFFFCC"/>
                    </a:solidFill>
                    <a:effectLst>
                      <a:outerShdw blurRad="38100" dist="38100" dir="2700000" algn="tl">
                        <a:srgbClr val="000000">
                          <a:alpha val="43137"/>
                        </a:srgbClr>
                      </a:outerShdw>
                    </a:effectLst>
                    <a:latin typeface="+mn-lt"/>
                  </a:rPr>
                  <a:t>Self-Concept</a:t>
                </a:r>
                <a:endParaRPr lang="en-US" sz="2400" b="1" i="1" dirty="0">
                  <a:solidFill>
                    <a:srgbClr val="FFFFCC"/>
                  </a:solidFill>
                  <a:effectLst>
                    <a:outerShdw blurRad="38100" dist="38100" dir="2700000" algn="tl">
                      <a:srgbClr val="000000">
                        <a:alpha val="43137"/>
                      </a:srgbClr>
                    </a:outerShdw>
                  </a:effectLst>
                  <a:latin typeface="+mn-lt"/>
                </a:endParaRPr>
              </a:p>
            </p:txBody>
          </p:sp>
          <p:sp>
            <p:nvSpPr>
              <p:cNvPr id="18" name="Line 10"/>
              <p:cNvSpPr>
                <a:spLocks noChangeShapeType="1"/>
              </p:cNvSpPr>
              <p:nvPr/>
            </p:nvSpPr>
            <p:spPr bwMode="auto">
              <a:xfrm>
                <a:off x="246" y="2966"/>
                <a:ext cx="5324" cy="0"/>
              </a:xfrm>
              <a:prstGeom prst="line">
                <a:avLst/>
              </a:prstGeom>
              <a:noFill/>
              <a:ln w="50800">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19" name="Rectangle 11"/>
              <p:cNvSpPr>
                <a:spLocks noChangeArrowheads="1"/>
              </p:cNvSpPr>
              <p:nvPr/>
            </p:nvSpPr>
            <p:spPr bwMode="auto">
              <a:xfrm>
                <a:off x="1718" y="1930"/>
                <a:ext cx="2361" cy="8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0488" tIns="44450" rIns="90488" bIns="44450">
                <a:spAutoFit/>
              </a:bodyPr>
              <a:lstStyle/>
              <a:p>
                <a:pPr marL="168275" indent="-168275">
                  <a:lnSpc>
                    <a:spcPct val="85000"/>
                  </a:lnSpc>
                  <a:spcBef>
                    <a:spcPct val="50000"/>
                  </a:spcBef>
                  <a:buFontTx/>
                  <a:buChar char="•"/>
                </a:pPr>
                <a:r>
                  <a:rPr lang="en-US" sz="1800" dirty="0">
                    <a:solidFill>
                      <a:schemeClr val="bg1"/>
                    </a:solidFill>
                    <a:effectLst>
                      <a:outerShdw blurRad="38100" dist="38100" dir="2700000" algn="tl">
                        <a:srgbClr val="000000">
                          <a:alpha val="43137"/>
                        </a:srgbClr>
                      </a:outerShdw>
                    </a:effectLst>
                    <a:latin typeface="+mn-lt"/>
                  </a:rPr>
                  <a:t>Gives and accepts positive </a:t>
                </a:r>
                <a:r>
                  <a:rPr lang="en-US" sz="1800" dirty="0" smtClean="0">
                    <a:solidFill>
                      <a:schemeClr val="bg1"/>
                    </a:solidFill>
                    <a:effectLst>
                      <a:outerShdw blurRad="38100" dist="38100" dir="2700000" algn="tl">
                        <a:srgbClr val="000000">
                          <a:alpha val="43137"/>
                        </a:srgbClr>
                      </a:outerShdw>
                    </a:effectLst>
                    <a:latin typeface="+mn-lt"/>
                  </a:rPr>
                  <a:t>feedback</a:t>
                </a:r>
              </a:p>
              <a:p>
                <a:pPr marL="168275" indent="-168275">
                  <a:lnSpc>
                    <a:spcPct val="85000"/>
                  </a:lnSpc>
                  <a:spcBef>
                    <a:spcPct val="50000"/>
                  </a:spcBef>
                  <a:buFontTx/>
                  <a:buChar char="•"/>
                </a:pPr>
                <a:r>
                  <a:rPr lang="en-US" sz="1800" dirty="0" smtClean="0">
                    <a:solidFill>
                      <a:schemeClr val="bg1"/>
                    </a:solidFill>
                    <a:effectLst>
                      <a:outerShdw blurRad="38100" dist="38100" dir="2700000" algn="tl">
                        <a:srgbClr val="000000">
                          <a:alpha val="43137"/>
                        </a:srgbClr>
                      </a:outerShdw>
                    </a:effectLst>
                    <a:latin typeface="+mn-lt"/>
                  </a:rPr>
                  <a:t>Expects </a:t>
                </a:r>
                <a:r>
                  <a:rPr lang="en-US" sz="1800" dirty="0">
                    <a:solidFill>
                      <a:schemeClr val="bg1"/>
                    </a:solidFill>
                    <a:effectLst>
                      <a:outerShdw blurRad="38100" dist="38100" dir="2700000" algn="tl">
                        <a:srgbClr val="000000">
                          <a:alpha val="43137"/>
                        </a:srgbClr>
                      </a:outerShdw>
                    </a:effectLst>
                    <a:latin typeface="+mn-lt"/>
                  </a:rPr>
                  <a:t>others to succeed</a:t>
                </a:r>
              </a:p>
              <a:p>
                <a:pPr marL="168275" indent="-168275">
                  <a:lnSpc>
                    <a:spcPct val="85000"/>
                  </a:lnSpc>
                  <a:spcBef>
                    <a:spcPct val="50000"/>
                  </a:spcBef>
                  <a:buFontTx/>
                  <a:buChar char="•"/>
                </a:pPr>
                <a:r>
                  <a:rPr lang="en-US" sz="1800" dirty="0">
                    <a:solidFill>
                      <a:schemeClr val="bg1"/>
                    </a:solidFill>
                    <a:effectLst>
                      <a:outerShdw blurRad="38100" dist="38100" dir="2700000" algn="tl">
                        <a:srgbClr val="000000">
                          <a:alpha val="43137"/>
                        </a:srgbClr>
                      </a:outerShdw>
                    </a:effectLst>
                    <a:latin typeface="+mn-lt"/>
                  </a:rPr>
                  <a:t>Lets others do the job their way</a:t>
                </a:r>
              </a:p>
            </p:txBody>
          </p:sp>
          <p:sp>
            <p:nvSpPr>
              <p:cNvPr id="20" name="Rectangle 12"/>
              <p:cNvSpPr>
                <a:spLocks noChangeArrowheads="1"/>
              </p:cNvSpPr>
              <p:nvPr/>
            </p:nvSpPr>
            <p:spPr bwMode="auto">
              <a:xfrm>
                <a:off x="4148" y="1930"/>
                <a:ext cx="1325" cy="8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0488" tIns="44450" rIns="90488" bIns="44450">
                <a:spAutoFit/>
              </a:bodyPr>
              <a:lstStyle/>
              <a:p>
                <a:pPr marL="168275" indent="-168275">
                  <a:lnSpc>
                    <a:spcPct val="85000"/>
                  </a:lnSpc>
                  <a:spcBef>
                    <a:spcPts val="1200"/>
                  </a:spcBef>
                  <a:buFontTx/>
                  <a:buChar char="•"/>
                </a:pPr>
                <a:r>
                  <a:rPr lang="en-US" sz="1800" dirty="0" smtClean="0">
                    <a:solidFill>
                      <a:schemeClr val="bg1"/>
                    </a:solidFill>
                    <a:effectLst>
                      <a:outerShdw blurRad="38100" dist="38100" dir="2700000" algn="tl">
                        <a:srgbClr val="000000">
                          <a:alpha val="43137"/>
                        </a:srgbClr>
                      </a:outerShdw>
                    </a:effectLst>
                    <a:latin typeface="+mn-lt"/>
                  </a:rPr>
                  <a:t>Bossy</a:t>
                </a:r>
                <a:r>
                  <a:rPr lang="en-US" sz="1800" dirty="0">
                    <a:solidFill>
                      <a:schemeClr val="bg1"/>
                    </a:solidFill>
                    <a:effectLst>
                      <a:outerShdw blurRad="38100" dist="38100" dir="2700000" algn="tl">
                        <a:srgbClr val="000000">
                          <a:alpha val="43137"/>
                        </a:srgbClr>
                      </a:outerShdw>
                    </a:effectLst>
                    <a:latin typeface="+mn-lt"/>
                  </a:rPr>
                  <a:t>, pushy, </a:t>
                </a:r>
                <a:r>
                  <a:rPr lang="en-US" sz="1800" dirty="0" smtClean="0">
                    <a:solidFill>
                      <a:schemeClr val="bg1"/>
                    </a:solidFill>
                    <a:effectLst>
                      <a:outerShdw blurRad="38100" dist="38100" dir="2700000" algn="tl">
                        <a:srgbClr val="000000">
                          <a:alpha val="43137"/>
                        </a:srgbClr>
                      </a:outerShdw>
                    </a:effectLst>
                    <a:latin typeface="+mn-lt"/>
                  </a:rPr>
                  <a:t>and impatient</a:t>
                </a:r>
              </a:p>
              <a:p>
                <a:pPr marL="168275" indent="-168275">
                  <a:lnSpc>
                    <a:spcPct val="85000"/>
                  </a:lnSpc>
                  <a:spcBef>
                    <a:spcPts val="1200"/>
                  </a:spcBef>
                  <a:buFontTx/>
                  <a:buChar char="•"/>
                </a:pPr>
                <a:r>
                  <a:rPr lang="en-US" sz="1800" dirty="0" smtClean="0">
                    <a:solidFill>
                      <a:schemeClr val="bg1"/>
                    </a:solidFill>
                    <a:effectLst>
                      <a:outerShdw blurRad="38100" dist="38100" dir="2700000" algn="tl">
                        <a:srgbClr val="000000">
                          <a:alpha val="43137"/>
                        </a:srgbClr>
                      </a:outerShdw>
                    </a:effectLst>
                    <a:latin typeface="+mn-lt"/>
                  </a:rPr>
                  <a:t>Critical</a:t>
                </a:r>
              </a:p>
              <a:p>
                <a:pPr marL="168275" indent="-168275">
                  <a:lnSpc>
                    <a:spcPct val="85000"/>
                  </a:lnSpc>
                  <a:spcBef>
                    <a:spcPts val="1200"/>
                  </a:spcBef>
                  <a:buFontTx/>
                  <a:buChar char="•"/>
                </a:pPr>
                <a:r>
                  <a:rPr lang="en-US" sz="1800" dirty="0" smtClean="0">
                    <a:solidFill>
                      <a:schemeClr val="bg1"/>
                    </a:solidFill>
                    <a:effectLst>
                      <a:outerShdw blurRad="38100" dist="38100" dir="2700000" algn="tl">
                        <a:srgbClr val="000000">
                          <a:alpha val="43137"/>
                        </a:srgbClr>
                      </a:outerShdw>
                    </a:effectLst>
                    <a:latin typeface="+mn-lt"/>
                  </a:rPr>
                  <a:t>Autocratic</a:t>
                </a:r>
                <a:endParaRPr lang="en-US" sz="1800" dirty="0">
                  <a:solidFill>
                    <a:schemeClr val="bg1"/>
                  </a:solidFill>
                  <a:effectLst>
                    <a:outerShdw blurRad="38100" dist="38100" dir="2700000" algn="tl">
                      <a:srgbClr val="000000">
                        <a:alpha val="43137"/>
                      </a:srgbClr>
                    </a:outerShdw>
                  </a:effectLst>
                  <a:latin typeface="+mn-lt"/>
                </a:endParaRPr>
              </a:p>
            </p:txBody>
          </p:sp>
          <p:sp>
            <p:nvSpPr>
              <p:cNvPr id="21" name="Rectangle 13"/>
              <p:cNvSpPr>
                <a:spLocks noChangeArrowheads="1"/>
              </p:cNvSpPr>
              <p:nvPr/>
            </p:nvSpPr>
            <p:spPr bwMode="auto">
              <a:xfrm>
                <a:off x="273" y="3108"/>
                <a:ext cx="1386" cy="52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0488" tIns="44450" rIns="90488" bIns="44450">
                <a:spAutoFit/>
              </a:bodyPr>
              <a:lstStyle/>
              <a:p>
                <a:pPr>
                  <a:spcBef>
                    <a:spcPct val="50000"/>
                  </a:spcBef>
                </a:pPr>
                <a:r>
                  <a:rPr lang="en-US" sz="2400" b="1" i="1" dirty="0" smtClean="0">
                    <a:solidFill>
                      <a:srgbClr val="FFFFCC"/>
                    </a:solidFill>
                    <a:effectLst>
                      <a:outerShdw blurRad="38100" dist="38100" dir="2700000" algn="tl">
                        <a:srgbClr val="000000">
                          <a:alpha val="43137"/>
                        </a:srgbClr>
                      </a:outerShdw>
                    </a:effectLst>
                    <a:latin typeface="+mn-lt"/>
                  </a:rPr>
                  <a:t>Negative </a:t>
                </a:r>
                <a:br>
                  <a:rPr lang="en-US" sz="2400" b="1" i="1" dirty="0" smtClean="0">
                    <a:solidFill>
                      <a:srgbClr val="FFFFCC"/>
                    </a:solidFill>
                    <a:effectLst>
                      <a:outerShdw blurRad="38100" dist="38100" dir="2700000" algn="tl">
                        <a:srgbClr val="000000">
                          <a:alpha val="43137"/>
                        </a:srgbClr>
                      </a:outerShdw>
                    </a:effectLst>
                    <a:latin typeface="+mn-lt"/>
                  </a:rPr>
                </a:br>
                <a:r>
                  <a:rPr lang="en-US" sz="2400" b="1" i="1" dirty="0" smtClean="0">
                    <a:solidFill>
                      <a:srgbClr val="FFFFCC"/>
                    </a:solidFill>
                    <a:effectLst>
                      <a:outerShdw blurRad="38100" dist="38100" dir="2700000" algn="tl">
                        <a:srgbClr val="000000">
                          <a:alpha val="43137"/>
                        </a:srgbClr>
                      </a:outerShdw>
                    </a:effectLst>
                    <a:latin typeface="+mn-lt"/>
                  </a:rPr>
                  <a:t>Self-Concept</a:t>
                </a:r>
                <a:endParaRPr lang="en-US" sz="2400" b="1" i="1" dirty="0">
                  <a:solidFill>
                    <a:srgbClr val="FFFFCC"/>
                  </a:solidFill>
                  <a:effectLst>
                    <a:outerShdw blurRad="38100" dist="38100" dir="2700000" algn="tl">
                      <a:srgbClr val="000000">
                        <a:alpha val="43137"/>
                      </a:srgbClr>
                    </a:outerShdw>
                  </a:effectLst>
                  <a:latin typeface="+mn-lt"/>
                </a:endParaRPr>
              </a:p>
            </p:txBody>
          </p:sp>
          <p:sp>
            <p:nvSpPr>
              <p:cNvPr id="22" name="Rectangle 14"/>
              <p:cNvSpPr>
                <a:spLocks noChangeArrowheads="1"/>
              </p:cNvSpPr>
              <p:nvPr/>
            </p:nvSpPr>
            <p:spPr bwMode="auto">
              <a:xfrm>
                <a:off x="1718" y="3078"/>
                <a:ext cx="2016" cy="6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0488" tIns="44450" rIns="90488" bIns="44450">
                <a:spAutoFit/>
              </a:bodyPr>
              <a:lstStyle/>
              <a:p>
                <a:pPr marL="228600" indent="-228600">
                  <a:lnSpc>
                    <a:spcPct val="85000"/>
                  </a:lnSpc>
                  <a:spcBef>
                    <a:spcPct val="50000"/>
                  </a:spcBef>
                  <a:buFontTx/>
                  <a:buChar char="•"/>
                </a:pPr>
                <a:r>
                  <a:rPr lang="en-US" sz="1800" dirty="0">
                    <a:solidFill>
                      <a:schemeClr val="bg1"/>
                    </a:solidFill>
                    <a:effectLst>
                      <a:outerShdw blurRad="38100" dist="38100" dir="2700000" algn="tl">
                        <a:srgbClr val="000000">
                          <a:alpha val="43137"/>
                        </a:srgbClr>
                      </a:outerShdw>
                    </a:effectLst>
                    <a:latin typeface="+mn-lt"/>
                  </a:rPr>
                  <a:t>Afraid to make decisions</a:t>
                </a:r>
              </a:p>
              <a:p>
                <a:pPr marL="228600" indent="-228600">
                  <a:lnSpc>
                    <a:spcPct val="85000"/>
                  </a:lnSpc>
                  <a:spcBef>
                    <a:spcPct val="50000"/>
                  </a:spcBef>
                  <a:buFontTx/>
                  <a:buChar char="•"/>
                </a:pPr>
                <a:r>
                  <a:rPr lang="en-US" sz="1800" dirty="0">
                    <a:solidFill>
                      <a:schemeClr val="bg1"/>
                    </a:solidFill>
                    <a:effectLst>
                      <a:outerShdw blurRad="38100" dist="38100" dir="2700000" algn="tl">
                        <a:srgbClr val="000000">
                          <a:alpha val="43137"/>
                        </a:srgbClr>
                      </a:outerShdw>
                    </a:effectLst>
                    <a:latin typeface="+mn-lt"/>
                  </a:rPr>
                  <a:t>Unassertive</a:t>
                </a:r>
              </a:p>
              <a:p>
                <a:pPr marL="228600" indent="-228600">
                  <a:lnSpc>
                    <a:spcPct val="85000"/>
                  </a:lnSpc>
                  <a:spcBef>
                    <a:spcPct val="50000"/>
                  </a:spcBef>
                  <a:buFontTx/>
                  <a:buChar char="•"/>
                </a:pPr>
                <a:r>
                  <a:rPr lang="en-US" sz="1800" dirty="0">
                    <a:solidFill>
                      <a:schemeClr val="bg1"/>
                    </a:solidFill>
                    <a:effectLst>
                      <a:outerShdw blurRad="38100" dist="38100" dir="2700000" algn="tl">
                        <a:srgbClr val="000000">
                          <a:alpha val="43137"/>
                        </a:srgbClr>
                      </a:outerShdw>
                    </a:effectLst>
                    <a:latin typeface="+mn-lt"/>
                  </a:rPr>
                  <a:t>Self-blaming</a:t>
                </a:r>
              </a:p>
            </p:txBody>
          </p:sp>
          <p:sp>
            <p:nvSpPr>
              <p:cNvPr id="23" name="Rectangle 15"/>
              <p:cNvSpPr>
                <a:spLocks noChangeArrowheads="1"/>
              </p:cNvSpPr>
              <p:nvPr/>
            </p:nvSpPr>
            <p:spPr bwMode="auto">
              <a:xfrm>
                <a:off x="4148" y="3078"/>
                <a:ext cx="1337" cy="8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0488" tIns="44450" rIns="90488" bIns="44450">
                <a:spAutoFit/>
              </a:bodyPr>
              <a:lstStyle/>
              <a:p>
                <a:pPr marL="231775" indent="-231775">
                  <a:lnSpc>
                    <a:spcPct val="85000"/>
                  </a:lnSpc>
                  <a:spcBef>
                    <a:spcPct val="50000"/>
                  </a:spcBef>
                  <a:buFontTx/>
                  <a:buChar char="•"/>
                </a:pPr>
                <a:r>
                  <a:rPr lang="en-US" sz="1800" dirty="0">
                    <a:solidFill>
                      <a:schemeClr val="bg1"/>
                    </a:solidFill>
                    <a:effectLst>
                      <a:outerShdw blurRad="38100" dist="38100" dir="2700000" algn="tl">
                        <a:srgbClr val="000000">
                          <a:alpha val="43137"/>
                        </a:srgbClr>
                      </a:outerShdw>
                    </a:effectLst>
                    <a:latin typeface="+mn-lt"/>
                  </a:rPr>
                  <a:t>Pessimistic</a:t>
                </a:r>
              </a:p>
              <a:p>
                <a:pPr marL="231775" indent="-231775">
                  <a:lnSpc>
                    <a:spcPct val="85000"/>
                  </a:lnSpc>
                  <a:spcBef>
                    <a:spcPct val="50000"/>
                  </a:spcBef>
                  <a:buFontTx/>
                  <a:buChar char="•"/>
                </a:pPr>
                <a:r>
                  <a:rPr lang="en-US" sz="1800" dirty="0">
                    <a:solidFill>
                      <a:schemeClr val="bg1"/>
                    </a:solidFill>
                    <a:effectLst>
                      <a:outerShdw blurRad="38100" dist="38100" dir="2700000" algn="tl">
                        <a:srgbClr val="000000">
                          <a:alpha val="43137"/>
                        </a:srgbClr>
                      </a:outerShdw>
                    </a:effectLst>
                    <a:latin typeface="+mn-lt"/>
                  </a:rPr>
                  <a:t>Blames others</a:t>
                </a:r>
              </a:p>
              <a:p>
                <a:pPr marL="231775" indent="-231775">
                  <a:lnSpc>
                    <a:spcPct val="85000"/>
                  </a:lnSpc>
                  <a:spcBef>
                    <a:spcPct val="50000"/>
                  </a:spcBef>
                  <a:buFontTx/>
                  <a:buChar char="•"/>
                </a:pPr>
                <a:r>
                  <a:rPr lang="en-US" sz="1800" dirty="0" smtClean="0">
                    <a:solidFill>
                      <a:schemeClr val="bg1"/>
                    </a:solidFill>
                    <a:effectLst>
                      <a:outerShdw blurRad="38100" dist="38100" dir="2700000" algn="tl">
                        <a:srgbClr val="000000">
                          <a:alpha val="43137"/>
                        </a:srgbClr>
                      </a:outerShdw>
                    </a:effectLst>
                    <a:latin typeface="+mn-lt"/>
                  </a:rPr>
                  <a:t>Promotes        hopelessness</a:t>
                </a:r>
              </a:p>
            </p:txBody>
          </p:sp>
        </p:grpSp>
      </p:grpSp>
    </p:spTree>
    <p:extLst>
      <p:ext uri="{BB962C8B-B14F-4D97-AF65-F5344CB8AC3E}">
        <p14:creationId xmlns:p14="http://schemas.microsoft.com/office/powerpoint/2010/main" xmlns="" val="3042899490"/>
      </p:ext>
    </p:extLst>
  </p:cSld>
  <p:clrMapOvr>
    <a:masterClrMapping/>
  </p:clrMapOvr>
  <p:transition spd="slow">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out)">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4" name="Rectangle 6"/>
          <p:cNvSpPr>
            <a:spLocks noGrp="1" noChangeArrowheads="1"/>
          </p:cNvSpPr>
          <p:nvPr>
            <p:ph type="title"/>
          </p:nvPr>
        </p:nvSpPr>
        <p:spPr/>
        <p:txBody>
          <a:bodyPr/>
          <a:lstStyle/>
          <a:p>
            <a:r>
              <a:rPr lang="en-US" dirty="0" smtClean="0"/>
              <a:t>Ethical Leadership</a:t>
            </a:r>
            <a:endParaRPr lang="en-US" dirty="0"/>
          </a:p>
        </p:txBody>
      </p:sp>
      <p:sp>
        <p:nvSpPr>
          <p:cNvPr id="37893" name="Rectangle 5"/>
          <p:cNvSpPr>
            <a:spLocks noGrp="1" noChangeArrowheads="1"/>
          </p:cNvSpPr>
          <p:nvPr>
            <p:ph idx="1"/>
          </p:nvPr>
        </p:nvSpPr>
        <p:spPr/>
        <p:txBody>
          <a:bodyPr/>
          <a:lstStyle/>
          <a:p>
            <a:pPr>
              <a:buClr>
                <a:srgbClr val="0070C0"/>
              </a:buClr>
            </a:pPr>
            <a:r>
              <a:rPr lang="en-US" dirty="0" smtClean="0"/>
              <a:t>Ethics</a:t>
            </a:r>
          </a:p>
          <a:p>
            <a:pPr lvl="1">
              <a:buClr>
                <a:srgbClr val="0070C0"/>
              </a:buClr>
            </a:pPr>
            <a:r>
              <a:rPr lang="en-US" dirty="0" smtClean="0"/>
              <a:t>Are the standards of right and wrong that influence behavior</a:t>
            </a:r>
          </a:p>
          <a:p>
            <a:pPr lvl="2"/>
            <a:r>
              <a:rPr lang="en-US" dirty="0" smtClean="0"/>
              <a:t>Right behavior is considered ethical</a:t>
            </a:r>
          </a:p>
          <a:p>
            <a:pPr lvl="2"/>
            <a:r>
              <a:rPr lang="en-US" dirty="0" smtClean="0"/>
              <a:t>Wrong behavior is considered unethical</a:t>
            </a:r>
          </a:p>
          <a:p>
            <a:pPr lvl="2"/>
            <a:r>
              <a:rPr lang="en-US" dirty="0"/>
              <a:t>Business ethics, and ethics codes, guide and constrain everyday business </a:t>
            </a:r>
            <a:r>
              <a:rPr lang="en-US" dirty="0" smtClean="0"/>
              <a:t>conduct</a:t>
            </a:r>
          </a:p>
          <a:p>
            <a:pPr>
              <a:buClr>
                <a:srgbClr val="0070C0"/>
              </a:buClr>
            </a:pPr>
            <a:r>
              <a:rPr lang="en-US" dirty="0"/>
              <a:t>Does Ethical Behavior Pay</a:t>
            </a:r>
            <a:r>
              <a:rPr lang="en-US" dirty="0" smtClean="0"/>
              <a:t>?</a:t>
            </a:r>
          </a:p>
          <a:p>
            <a:pPr lvl="1">
              <a:buClr>
                <a:srgbClr val="0070C0"/>
              </a:buClr>
            </a:pPr>
            <a:r>
              <a:rPr lang="en-US" dirty="0" smtClean="0"/>
              <a:t>There is a </a:t>
            </a:r>
            <a:r>
              <a:rPr lang="en-US" dirty="0"/>
              <a:t>positive </a:t>
            </a:r>
            <a:r>
              <a:rPr lang="en-US" dirty="0" smtClean="0"/>
              <a:t>relationship between </a:t>
            </a:r>
            <a:r>
              <a:rPr lang="en-US" dirty="0"/>
              <a:t>ethical behavior and leadership </a:t>
            </a:r>
            <a:r>
              <a:rPr lang="en-US" dirty="0" smtClean="0"/>
              <a:t>effectiveness</a:t>
            </a:r>
          </a:p>
          <a:p>
            <a:pPr lvl="1">
              <a:buClr>
                <a:srgbClr val="0070C0"/>
              </a:buClr>
            </a:pPr>
            <a:r>
              <a:rPr lang="en-US" dirty="0" smtClean="0"/>
              <a:t>The unethical acts of employees can </a:t>
            </a:r>
            <a:r>
              <a:rPr lang="en-US" dirty="0"/>
              <a:t>ruin organizations and the lives of </a:t>
            </a:r>
            <a:r>
              <a:rPr lang="en-US" dirty="0" smtClean="0"/>
              <a:t>stakeholders</a:t>
            </a:r>
          </a:p>
          <a:p>
            <a:pPr marL="341312" lvl="1" indent="0">
              <a:buClr>
                <a:srgbClr val="0070C0"/>
              </a:buClr>
              <a:buNone/>
            </a:pPr>
            <a:endParaRPr lang="en-US" dirty="0"/>
          </a:p>
        </p:txBody>
      </p:sp>
      <p:sp>
        <p:nvSpPr>
          <p:cNvPr id="7" name="Slide Number Placeholder 6"/>
          <p:cNvSpPr>
            <a:spLocks noGrp="1"/>
          </p:cNvSpPr>
          <p:nvPr>
            <p:ph type="sldNum" sz="quarter" idx="10"/>
          </p:nvPr>
        </p:nvSpPr>
        <p:spPr/>
        <p:txBody>
          <a:bodyPr/>
          <a:lstStyle/>
          <a:p>
            <a:r>
              <a:rPr lang="en-US" dirty="0" smtClean="0"/>
              <a:t>2–</a:t>
            </a:r>
            <a:fld id="{3A4B463A-2C18-4BB4-9F42-077004D40555}" type="slidenum">
              <a:rPr lang="en-US" smtClean="0"/>
              <a:pPr/>
              <a:t>35</a:t>
            </a:fld>
            <a:endParaRPr lang="en-US" dirty="0"/>
          </a:p>
        </p:txBody>
      </p:sp>
      <p:sp>
        <p:nvSpPr>
          <p:cNvPr id="6" name="Footer Placeholder 5"/>
          <p:cNvSpPr>
            <a:spLocks noGrp="1"/>
          </p:cNvSpPr>
          <p:nvPr>
            <p:ph type="ftr" sz="quarter" idx="11"/>
          </p:nvPr>
        </p:nvSpPr>
        <p:spPr/>
        <p:txBody>
          <a:bodyPr/>
          <a:lstStyle/>
          <a:p>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7893">
                                            <p:txEl>
                                              <p:pRg st="0" end="0"/>
                                            </p:txEl>
                                          </p:spTgt>
                                        </p:tgtEl>
                                        <p:attrNameLst>
                                          <p:attrName>style.visibility</p:attrName>
                                        </p:attrNameLst>
                                      </p:cBhvr>
                                      <p:to>
                                        <p:strVal val="visible"/>
                                      </p:to>
                                    </p:set>
                                    <p:animEffect transition="in" filter="wipe(left)">
                                      <p:cBhvr>
                                        <p:cTn id="7" dur="500"/>
                                        <p:tgtEl>
                                          <p:spTgt spid="3789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7893">
                                            <p:txEl>
                                              <p:pRg st="1" end="1"/>
                                            </p:txEl>
                                          </p:spTgt>
                                        </p:tgtEl>
                                        <p:attrNameLst>
                                          <p:attrName>style.visibility</p:attrName>
                                        </p:attrNameLst>
                                      </p:cBhvr>
                                      <p:to>
                                        <p:strVal val="visible"/>
                                      </p:to>
                                    </p:set>
                                    <p:animEffect transition="in" filter="wipe(left)">
                                      <p:cBhvr>
                                        <p:cTn id="11" dur="500"/>
                                        <p:tgtEl>
                                          <p:spTgt spid="37893">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7893">
                                            <p:txEl>
                                              <p:pRg st="2" end="2"/>
                                            </p:txEl>
                                          </p:spTgt>
                                        </p:tgtEl>
                                        <p:attrNameLst>
                                          <p:attrName>style.visibility</p:attrName>
                                        </p:attrNameLst>
                                      </p:cBhvr>
                                      <p:to>
                                        <p:strVal val="visible"/>
                                      </p:to>
                                    </p:set>
                                    <p:animEffect transition="in" filter="wipe(left)">
                                      <p:cBhvr>
                                        <p:cTn id="15" dur="500"/>
                                        <p:tgtEl>
                                          <p:spTgt spid="37893">
                                            <p:txEl>
                                              <p:pRg st="2" end="2"/>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7893">
                                            <p:txEl>
                                              <p:pRg st="3" end="3"/>
                                            </p:txEl>
                                          </p:spTgt>
                                        </p:tgtEl>
                                        <p:attrNameLst>
                                          <p:attrName>style.visibility</p:attrName>
                                        </p:attrNameLst>
                                      </p:cBhvr>
                                      <p:to>
                                        <p:strVal val="visible"/>
                                      </p:to>
                                    </p:set>
                                    <p:animEffect transition="in" filter="wipe(left)">
                                      <p:cBhvr>
                                        <p:cTn id="19" dur="500"/>
                                        <p:tgtEl>
                                          <p:spTgt spid="37893">
                                            <p:txEl>
                                              <p:pRg st="3" end="3"/>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7893">
                                            <p:txEl>
                                              <p:pRg st="4" end="4"/>
                                            </p:txEl>
                                          </p:spTgt>
                                        </p:tgtEl>
                                        <p:attrNameLst>
                                          <p:attrName>style.visibility</p:attrName>
                                        </p:attrNameLst>
                                      </p:cBhvr>
                                      <p:to>
                                        <p:strVal val="visible"/>
                                      </p:to>
                                    </p:set>
                                    <p:animEffect transition="in" filter="wipe(left)">
                                      <p:cBhvr>
                                        <p:cTn id="23" dur="500"/>
                                        <p:tgtEl>
                                          <p:spTgt spid="3789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37893">
                                            <p:txEl>
                                              <p:pRg st="5" end="5"/>
                                            </p:txEl>
                                          </p:spTgt>
                                        </p:tgtEl>
                                        <p:attrNameLst>
                                          <p:attrName>style.visibility</p:attrName>
                                        </p:attrNameLst>
                                      </p:cBhvr>
                                      <p:to>
                                        <p:strVal val="visible"/>
                                      </p:to>
                                    </p:set>
                                    <p:animEffect transition="in" filter="wipe(left)">
                                      <p:cBhvr>
                                        <p:cTn id="28" dur="500"/>
                                        <p:tgtEl>
                                          <p:spTgt spid="37893">
                                            <p:txEl>
                                              <p:pRg st="5" end="5"/>
                                            </p:txEl>
                                          </p:spTgt>
                                        </p:tgtEl>
                                      </p:cBhvr>
                                    </p:animEffect>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37893">
                                            <p:txEl>
                                              <p:pRg st="6" end="6"/>
                                            </p:txEl>
                                          </p:spTgt>
                                        </p:tgtEl>
                                        <p:attrNameLst>
                                          <p:attrName>style.visibility</p:attrName>
                                        </p:attrNameLst>
                                      </p:cBhvr>
                                      <p:to>
                                        <p:strVal val="visible"/>
                                      </p:to>
                                    </p:set>
                                    <p:animEffect transition="in" filter="wipe(left)">
                                      <p:cBhvr>
                                        <p:cTn id="32" dur="500"/>
                                        <p:tgtEl>
                                          <p:spTgt spid="37893">
                                            <p:txEl>
                                              <p:pRg st="6" end="6"/>
                                            </p:txEl>
                                          </p:spTgt>
                                        </p:tgtEl>
                                      </p:cBhvr>
                                    </p:animEffect>
                                  </p:childTnLst>
                                </p:cTn>
                              </p:par>
                            </p:childTnLst>
                          </p:cTn>
                        </p:par>
                        <p:par>
                          <p:cTn id="33" fill="hold">
                            <p:stCondLst>
                              <p:cond delay="1000"/>
                            </p:stCondLst>
                            <p:childTnLst>
                              <p:par>
                                <p:cTn id="34" presetID="22" presetClass="entr" presetSubtype="8" fill="hold" grpId="0" nodeType="afterEffect">
                                  <p:stCondLst>
                                    <p:cond delay="0"/>
                                  </p:stCondLst>
                                  <p:childTnLst>
                                    <p:set>
                                      <p:cBhvr>
                                        <p:cTn id="35" dur="1" fill="hold">
                                          <p:stCondLst>
                                            <p:cond delay="0"/>
                                          </p:stCondLst>
                                        </p:cTn>
                                        <p:tgtEl>
                                          <p:spTgt spid="37893">
                                            <p:txEl>
                                              <p:pRg st="7" end="7"/>
                                            </p:txEl>
                                          </p:spTgt>
                                        </p:tgtEl>
                                        <p:attrNameLst>
                                          <p:attrName>style.visibility</p:attrName>
                                        </p:attrNameLst>
                                      </p:cBhvr>
                                      <p:to>
                                        <p:strVal val="visible"/>
                                      </p:to>
                                    </p:set>
                                    <p:animEffect transition="in" filter="wipe(left)">
                                      <p:cBhvr>
                                        <p:cTn id="36" dur="500"/>
                                        <p:tgtEl>
                                          <p:spTgt spid="3789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3"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60" name="Rectangle 4"/>
          <p:cNvSpPr>
            <a:spLocks noGrp="1" noChangeArrowheads="1"/>
          </p:cNvSpPr>
          <p:nvPr>
            <p:ph type="title"/>
          </p:nvPr>
        </p:nvSpPr>
        <p:spPr/>
        <p:txBody>
          <a:bodyPr/>
          <a:lstStyle/>
          <a:p>
            <a:r>
              <a:rPr lang="en-US" dirty="0" smtClean="0"/>
              <a:t>Discussion Question</a:t>
            </a:r>
            <a:endParaRPr lang="en-US" dirty="0"/>
          </a:p>
        </p:txBody>
      </p:sp>
      <p:sp>
        <p:nvSpPr>
          <p:cNvPr id="96259" name="Rectangle 3"/>
          <p:cNvSpPr>
            <a:spLocks noGrp="1" noChangeArrowheads="1"/>
          </p:cNvSpPr>
          <p:nvPr>
            <p:ph idx="1"/>
          </p:nvPr>
        </p:nvSpPr>
        <p:spPr/>
        <p:txBody>
          <a:bodyPr/>
          <a:lstStyle/>
          <a:p>
            <a:pPr>
              <a:buClr>
                <a:srgbClr val="0070C0"/>
              </a:buClr>
            </a:pPr>
            <a:r>
              <a:rPr lang="en-US" dirty="0" smtClean="0"/>
              <a:t>Can ethics be taught and learned?</a:t>
            </a:r>
            <a:endParaRPr lang="en-US" dirty="0"/>
          </a:p>
        </p:txBody>
      </p:sp>
      <p:sp>
        <p:nvSpPr>
          <p:cNvPr id="7" name="Slide Number Placeholder 6"/>
          <p:cNvSpPr>
            <a:spLocks noGrp="1"/>
          </p:cNvSpPr>
          <p:nvPr>
            <p:ph type="sldNum" sz="quarter" idx="10"/>
          </p:nvPr>
        </p:nvSpPr>
        <p:spPr/>
        <p:txBody>
          <a:bodyPr/>
          <a:lstStyle/>
          <a:p>
            <a:r>
              <a:rPr lang="en-US" dirty="0" smtClean="0"/>
              <a:t>2–</a:t>
            </a:r>
            <a:fld id="{3A4B463A-2C18-4BB4-9F42-077004D40555}" type="slidenum">
              <a:rPr lang="en-US" smtClean="0"/>
              <a:pPr/>
              <a:t>36</a:t>
            </a:fld>
            <a:endParaRPr lang="en-US" dirty="0"/>
          </a:p>
        </p:txBody>
      </p:sp>
      <p:sp>
        <p:nvSpPr>
          <p:cNvPr id="6" name="Footer Placeholder 5"/>
          <p:cNvSpPr>
            <a:spLocks noGrp="1"/>
          </p:cNvSpPr>
          <p:nvPr>
            <p:ph type="ftr" sz="quarter" idx="11"/>
          </p:nvPr>
        </p:nvSpPr>
        <p:spPr/>
        <p:txBody>
          <a:bodyPr/>
          <a:lstStyle/>
          <a:p>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transition spd="slow">
    <p:cut thruBlk="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4" name="Rectangle 4"/>
          <p:cNvSpPr>
            <a:spLocks noGrp="1" noChangeArrowheads="1"/>
          </p:cNvSpPr>
          <p:nvPr>
            <p:ph type="title"/>
          </p:nvPr>
        </p:nvSpPr>
        <p:spPr>
          <a:xfrm>
            <a:off x="523875" y="197831"/>
            <a:ext cx="8077200" cy="584775"/>
          </a:xfrm>
        </p:spPr>
        <p:txBody>
          <a:bodyPr/>
          <a:lstStyle/>
          <a:p>
            <a:r>
              <a:rPr lang="en-US" dirty="0"/>
              <a:t>Factors Influencing Ethical Behavior</a:t>
            </a:r>
          </a:p>
        </p:txBody>
      </p:sp>
      <p:sp>
        <p:nvSpPr>
          <p:cNvPr id="71683" name="Rectangle 3"/>
          <p:cNvSpPr>
            <a:spLocks noGrp="1" noChangeArrowheads="1"/>
          </p:cNvSpPr>
          <p:nvPr>
            <p:ph type="body" idx="4294967295"/>
          </p:nvPr>
        </p:nvSpPr>
        <p:spPr>
          <a:xfrm>
            <a:off x="514350" y="1234463"/>
            <a:ext cx="8102600" cy="5120299"/>
          </a:xfrm>
        </p:spPr>
        <p:txBody>
          <a:bodyPr/>
          <a:lstStyle/>
          <a:p>
            <a:pPr>
              <a:spcBef>
                <a:spcPts val="1200"/>
              </a:spcBef>
              <a:buClr>
                <a:srgbClr val="0070C0"/>
              </a:buClr>
            </a:pPr>
            <a:r>
              <a:rPr lang="en-US" dirty="0"/>
              <a:t>Personality </a:t>
            </a:r>
            <a:r>
              <a:rPr lang="en-US" dirty="0" smtClean="0"/>
              <a:t>Traits and </a:t>
            </a:r>
            <a:r>
              <a:rPr lang="en-US" dirty="0"/>
              <a:t>Attitudes</a:t>
            </a:r>
            <a:endParaRPr lang="en-US" dirty="0" smtClean="0"/>
          </a:p>
          <a:p>
            <a:pPr lvl="1">
              <a:spcBef>
                <a:spcPts val="1200"/>
              </a:spcBef>
              <a:buClr>
                <a:srgbClr val="0070C0"/>
              </a:buClr>
            </a:pPr>
            <a:r>
              <a:rPr lang="en-US" dirty="0" smtClean="0"/>
              <a:t>Ethical behavior is related to individual needs and personality traits</a:t>
            </a:r>
          </a:p>
          <a:p>
            <a:pPr lvl="1">
              <a:spcBef>
                <a:spcPts val="1200"/>
              </a:spcBef>
              <a:buClr>
                <a:srgbClr val="0070C0"/>
              </a:buClr>
            </a:pPr>
            <a:r>
              <a:rPr lang="en-US" dirty="0" smtClean="0"/>
              <a:t>To gain power, people may be unethical</a:t>
            </a:r>
          </a:p>
          <a:p>
            <a:pPr lvl="1">
              <a:spcBef>
                <a:spcPts val="1200"/>
              </a:spcBef>
              <a:buClr>
                <a:srgbClr val="0070C0"/>
              </a:buClr>
            </a:pPr>
            <a:r>
              <a:rPr lang="en-US" dirty="0" smtClean="0"/>
              <a:t>Irresponsible persons may unethically cut corners</a:t>
            </a:r>
          </a:p>
          <a:p>
            <a:pPr lvl="1">
              <a:spcBef>
                <a:spcPts val="1200"/>
              </a:spcBef>
              <a:buClr>
                <a:srgbClr val="0070C0"/>
              </a:buClr>
            </a:pPr>
            <a:r>
              <a:rPr lang="en-US" dirty="0" smtClean="0"/>
              <a:t>Self-confidence can allow a person to make ethical choices</a:t>
            </a:r>
            <a:endParaRPr lang="en-US" dirty="0"/>
          </a:p>
        </p:txBody>
      </p:sp>
      <p:sp>
        <p:nvSpPr>
          <p:cNvPr id="6" name="Footer Placeholder 5"/>
          <p:cNvSpPr>
            <a:spLocks noGrp="1"/>
          </p:cNvSpPr>
          <p:nvPr>
            <p:ph type="ftr" sz="quarter" idx="11"/>
          </p:nvPr>
        </p:nvSpPr>
        <p:spPr>
          <a:xfrm>
            <a:off x="274367" y="6354763"/>
            <a:ext cx="5851525" cy="366712"/>
          </a:xfrm>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7" name="Slide Number Placeholder 6"/>
          <p:cNvSpPr>
            <a:spLocks noGrp="1"/>
          </p:cNvSpPr>
          <p:nvPr>
            <p:ph type="sldNum" sz="quarter" idx="10"/>
          </p:nvPr>
        </p:nvSpPr>
        <p:spPr>
          <a:xfrm>
            <a:off x="6659563" y="6354763"/>
            <a:ext cx="2209800" cy="366712"/>
          </a:xfrm>
        </p:spPr>
        <p:txBody>
          <a:bodyPr/>
          <a:lstStyle/>
          <a:p>
            <a:pPr>
              <a:defRPr/>
            </a:pPr>
            <a:r>
              <a:rPr lang="en-US" dirty="0" smtClean="0"/>
              <a:t>2–</a:t>
            </a:r>
            <a:fld id="{3A4B463A-2C18-4BB4-9F42-077004D40555}" type="slidenum">
              <a:rPr lang="en-US" smtClean="0"/>
              <a:pPr>
                <a:defRPr/>
              </a:pPr>
              <a:t>37</a:t>
            </a:fld>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1683">
                                            <p:txEl>
                                              <p:pRg st="0" end="0"/>
                                            </p:txEl>
                                          </p:spTgt>
                                        </p:tgtEl>
                                        <p:attrNameLst>
                                          <p:attrName>style.visibility</p:attrName>
                                        </p:attrNameLst>
                                      </p:cBhvr>
                                      <p:to>
                                        <p:strVal val="visible"/>
                                      </p:to>
                                    </p:set>
                                    <p:animEffect transition="in" filter="wipe(left)">
                                      <p:cBhvr>
                                        <p:cTn id="7" dur="500"/>
                                        <p:tgtEl>
                                          <p:spTgt spid="7168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1683">
                                            <p:txEl>
                                              <p:pRg st="1" end="1"/>
                                            </p:txEl>
                                          </p:spTgt>
                                        </p:tgtEl>
                                        <p:attrNameLst>
                                          <p:attrName>style.visibility</p:attrName>
                                        </p:attrNameLst>
                                      </p:cBhvr>
                                      <p:to>
                                        <p:strVal val="visible"/>
                                      </p:to>
                                    </p:set>
                                    <p:animEffect transition="in" filter="wipe(left)">
                                      <p:cBhvr>
                                        <p:cTn id="11" dur="500"/>
                                        <p:tgtEl>
                                          <p:spTgt spid="71683">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683">
                                            <p:txEl>
                                              <p:pRg st="2" end="2"/>
                                            </p:txEl>
                                          </p:spTgt>
                                        </p:tgtEl>
                                        <p:attrNameLst>
                                          <p:attrName>style.visibility</p:attrName>
                                        </p:attrNameLst>
                                      </p:cBhvr>
                                      <p:to>
                                        <p:strVal val="visible"/>
                                      </p:to>
                                    </p:set>
                                    <p:animEffect transition="in" filter="wipe(left)">
                                      <p:cBhvr>
                                        <p:cTn id="15" dur="500"/>
                                        <p:tgtEl>
                                          <p:spTgt spid="71683">
                                            <p:txEl>
                                              <p:pRg st="2" end="2"/>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1683">
                                            <p:txEl>
                                              <p:pRg st="3" end="3"/>
                                            </p:txEl>
                                          </p:spTgt>
                                        </p:tgtEl>
                                        <p:attrNameLst>
                                          <p:attrName>style.visibility</p:attrName>
                                        </p:attrNameLst>
                                      </p:cBhvr>
                                      <p:to>
                                        <p:strVal val="visible"/>
                                      </p:to>
                                    </p:set>
                                    <p:animEffect transition="in" filter="wipe(left)">
                                      <p:cBhvr>
                                        <p:cTn id="19" dur="500"/>
                                        <p:tgtEl>
                                          <p:spTgt spid="71683">
                                            <p:txEl>
                                              <p:pRg st="3" end="3"/>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71683">
                                            <p:txEl>
                                              <p:pRg st="4" end="4"/>
                                            </p:txEl>
                                          </p:spTgt>
                                        </p:tgtEl>
                                        <p:attrNameLst>
                                          <p:attrName>style.visibility</p:attrName>
                                        </p:attrNameLst>
                                      </p:cBhvr>
                                      <p:to>
                                        <p:strVal val="visible"/>
                                      </p:to>
                                    </p:set>
                                    <p:animEffect transition="in" filter="wipe(left)">
                                      <p:cBhvr>
                                        <p:cTn id="23" dur="500"/>
                                        <p:tgtEl>
                                          <p:spTgt spid="7168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3"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3236" name="Rectangle 4"/>
          <p:cNvSpPr>
            <a:spLocks noGrp="1" noChangeArrowheads="1"/>
          </p:cNvSpPr>
          <p:nvPr>
            <p:ph type="title"/>
          </p:nvPr>
        </p:nvSpPr>
        <p:spPr/>
        <p:txBody>
          <a:bodyPr/>
          <a:lstStyle/>
          <a:p>
            <a:r>
              <a:rPr lang="en-US" dirty="0" smtClean="0"/>
              <a:t>Ethical Behaviors</a:t>
            </a:r>
            <a:endParaRPr lang="en-US" dirty="0"/>
          </a:p>
        </p:txBody>
      </p:sp>
      <p:sp>
        <p:nvSpPr>
          <p:cNvPr id="223238" name="Rectangle 6"/>
          <p:cNvSpPr>
            <a:spLocks noGrp="1" noChangeArrowheads="1"/>
          </p:cNvSpPr>
          <p:nvPr>
            <p:ph idx="1"/>
          </p:nvPr>
        </p:nvSpPr>
        <p:spPr>
          <a:xfrm>
            <a:off x="514350" y="1234463"/>
            <a:ext cx="6617942" cy="5120299"/>
          </a:xfrm>
        </p:spPr>
        <p:txBody>
          <a:bodyPr/>
          <a:lstStyle/>
          <a:p>
            <a:pPr>
              <a:buClr>
                <a:srgbClr val="0070C0"/>
              </a:buClr>
              <a:buFont typeface="Arial" pitchFamily="34" charset="0"/>
              <a:buChar char="•"/>
            </a:pPr>
            <a:r>
              <a:rPr lang="en-US" dirty="0" smtClean="0"/>
              <a:t>Unethical behavior is more likely found in irresponsible people who are:</a:t>
            </a:r>
          </a:p>
          <a:p>
            <a:pPr lvl="1">
              <a:buClr>
                <a:srgbClr val="0070C0"/>
              </a:buClr>
              <a:buFont typeface="Arial" pitchFamily="34" charset="0"/>
              <a:buChar char="•"/>
            </a:pPr>
            <a:r>
              <a:rPr lang="en-US" dirty="0" smtClean="0"/>
              <a:t>Emotionally unstable</a:t>
            </a:r>
          </a:p>
          <a:p>
            <a:pPr lvl="1">
              <a:buClr>
                <a:srgbClr val="0070C0"/>
              </a:buClr>
              <a:buFont typeface="Arial" pitchFamily="34" charset="0"/>
              <a:buChar char="•"/>
            </a:pPr>
            <a:r>
              <a:rPr lang="en-US" dirty="0" smtClean="0"/>
              <a:t>External locus of control</a:t>
            </a:r>
          </a:p>
          <a:p>
            <a:pPr>
              <a:buClr>
                <a:srgbClr val="0070C0"/>
              </a:buClr>
              <a:buFont typeface="Arial" pitchFamily="34" charset="0"/>
              <a:buChar char="•"/>
            </a:pPr>
            <a:r>
              <a:rPr lang="en-US" dirty="0" smtClean="0"/>
              <a:t>Being ethical is part of integrity</a:t>
            </a:r>
          </a:p>
          <a:p>
            <a:pPr>
              <a:buClr>
                <a:srgbClr val="0070C0"/>
              </a:buClr>
              <a:buFont typeface="Arial" pitchFamily="34" charset="0"/>
              <a:buChar char="•"/>
            </a:pPr>
            <a:r>
              <a:rPr lang="en-US" dirty="0" smtClean="0"/>
              <a:t>People with positive attitudes </a:t>
            </a:r>
            <a:br>
              <a:rPr lang="en-US" dirty="0" smtClean="0"/>
            </a:br>
            <a:r>
              <a:rPr lang="en-US" dirty="0" smtClean="0"/>
              <a:t>about ethics tend to be ethical</a:t>
            </a:r>
            <a:endParaRPr lang="en-US" dirty="0"/>
          </a:p>
        </p:txBody>
      </p:sp>
      <p:sp>
        <p:nvSpPr>
          <p:cNvPr id="7" name="Slide Number Placeholder 6"/>
          <p:cNvSpPr>
            <a:spLocks noGrp="1"/>
          </p:cNvSpPr>
          <p:nvPr>
            <p:ph type="sldNum" sz="quarter" idx="10"/>
          </p:nvPr>
        </p:nvSpPr>
        <p:spPr/>
        <p:txBody>
          <a:bodyPr/>
          <a:lstStyle/>
          <a:p>
            <a:r>
              <a:rPr lang="en-US" dirty="0" smtClean="0"/>
              <a:t>2–</a:t>
            </a:r>
            <a:fld id="{3A4B463A-2C18-4BB4-9F42-077004D40555}" type="slidenum">
              <a:rPr lang="en-US" smtClean="0"/>
              <a:pPr/>
              <a:t>38</a:t>
            </a:fld>
            <a:endParaRPr lang="en-US" dirty="0"/>
          </a:p>
        </p:txBody>
      </p:sp>
      <p:sp>
        <p:nvSpPr>
          <p:cNvPr id="6" name="Footer Placeholder 5"/>
          <p:cNvSpPr>
            <a:spLocks noGrp="1"/>
          </p:cNvSpPr>
          <p:nvPr>
            <p:ph type="ftr" sz="quarter" idx="11"/>
          </p:nvPr>
        </p:nvSpPr>
        <p:spPr/>
        <p:txBody>
          <a:bodyPr/>
          <a:lstStyle/>
          <a:p>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3238">
                                            <p:txEl>
                                              <p:pRg st="0" end="0"/>
                                            </p:txEl>
                                          </p:spTgt>
                                        </p:tgtEl>
                                        <p:attrNameLst>
                                          <p:attrName>style.visibility</p:attrName>
                                        </p:attrNameLst>
                                      </p:cBhvr>
                                      <p:to>
                                        <p:strVal val="visible"/>
                                      </p:to>
                                    </p:set>
                                    <p:animEffect transition="in" filter="wipe(left)">
                                      <p:cBhvr>
                                        <p:cTn id="7" dur="500"/>
                                        <p:tgtEl>
                                          <p:spTgt spid="223238">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3238">
                                            <p:txEl>
                                              <p:pRg st="1" end="1"/>
                                            </p:txEl>
                                          </p:spTgt>
                                        </p:tgtEl>
                                        <p:attrNameLst>
                                          <p:attrName>style.visibility</p:attrName>
                                        </p:attrNameLst>
                                      </p:cBhvr>
                                      <p:to>
                                        <p:strVal val="visible"/>
                                      </p:to>
                                    </p:set>
                                    <p:animEffect transition="in" filter="wipe(left)">
                                      <p:cBhvr>
                                        <p:cTn id="11" dur="500"/>
                                        <p:tgtEl>
                                          <p:spTgt spid="223238">
                                            <p:txEl>
                                              <p:pRg st="1" end="1"/>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3238">
                                            <p:txEl>
                                              <p:pRg st="2" end="2"/>
                                            </p:txEl>
                                          </p:spTgt>
                                        </p:tgtEl>
                                        <p:attrNameLst>
                                          <p:attrName>style.visibility</p:attrName>
                                        </p:attrNameLst>
                                      </p:cBhvr>
                                      <p:to>
                                        <p:strVal val="visible"/>
                                      </p:to>
                                    </p:set>
                                    <p:animEffect transition="in" filter="wipe(left)">
                                      <p:cBhvr>
                                        <p:cTn id="15" dur="500"/>
                                        <p:tgtEl>
                                          <p:spTgt spid="223238">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223238">
                                            <p:txEl>
                                              <p:pRg st="3" end="3"/>
                                            </p:txEl>
                                          </p:spTgt>
                                        </p:tgtEl>
                                        <p:attrNameLst>
                                          <p:attrName>style.visibility</p:attrName>
                                        </p:attrNameLst>
                                      </p:cBhvr>
                                      <p:to>
                                        <p:strVal val="visible"/>
                                      </p:to>
                                    </p:set>
                                    <p:animEffect transition="in" filter="wipe(left)">
                                      <p:cBhvr>
                                        <p:cTn id="20" dur="500"/>
                                        <p:tgtEl>
                                          <p:spTgt spid="223238">
                                            <p:txEl>
                                              <p:pRg st="3" end="3"/>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223238">
                                            <p:txEl>
                                              <p:pRg st="4" end="4"/>
                                            </p:txEl>
                                          </p:spTgt>
                                        </p:tgtEl>
                                        <p:attrNameLst>
                                          <p:attrName>style.visibility</p:attrName>
                                        </p:attrNameLst>
                                      </p:cBhvr>
                                      <p:to>
                                        <p:strVal val="visible"/>
                                      </p:to>
                                    </p:set>
                                    <p:animEffect transition="in" filter="wipe(left)">
                                      <p:cBhvr>
                                        <p:cTn id="25" dur="500"/>
                                        <p:tgtEl>
                                          <p:spTgt spid="22323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3238"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9" name="Rectangle 5"/>
          <p:cNvSpPr>
            <a:spLocks noGrp="1" noChangeArrowheads="1"/>
          </p:cNvSpPr>
          <p:nvPr>
            <p:ph type="title"/>
          </p:nvPr>
        </p:nvSpPr>
        <p:spPr>
          <a:xfrm>
            <a:off x="523875" y="197831"/>
            <a:ext cx="8077200" cy="579438"/>
          </a:xfrm>
        </p:spPr>
        <p:txBody>
          <a:bodyPr/>
          <a:lstStyle/>
          <a:p>
            <a:r>
              <a:rPr lang="en-US" dirty="0" smtClean="0"/>
              <a:t>Moral Development and Ethics</a:t>
            </a:r>
            <a:endParaRPr lang="en-US" dirty="0"/>
          </a:p>
        </p:txBody>
      </p:sp>
      <p:sp>
        <p:nvSpPr>
          <p:cNvPr id="72707" name="Rectangle 3"/>
          <p:cNvSpPr>
            <a:spLocks noGrp="1" noChangeArrowheads="1"/>
          </p:cNvSpPr>
          <p:nvPr>
            <p:ph type="body" idx="4294967295"/>
          </p:nvPr>
        </p:nvSpPr>
        <p:spPr>
          <a:xfrm>
            <a:off x="514350" y="1234463"/>
            <a:ext cx="8102600" cy="5120299"/>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spcBef>
                <a:spcPts val="1200"/>
              </a:spcBef>
              <a:buClr>
                <a:srgbClr val="0070C0"/>
              </a:buClr>
            </a:pPr>
            <a:r>
              <a:rPr lang="en-US" dirty="0"/>
              <a:t>Moral Development</a:t>
            </a:r>
          </a:p>
          <a:p>
            <a:pPr lvl="1"/>
            <a:r>
              <a:rPr lang="en-US" dirty="0"/>
              <a:t>Refers to understanding right from wrong and choosing to do the right thing </a:t>
            </a:r>
          </a:p>
          <a:p>
            <a:pPr>
              <a:spcBef>
                <a:spcPts val="1200"/>
              </a:spcBef>
              <a:buClr>
                <a:srgbClr val="0070C0"/>
              </a:buClr>
            </a:pPr>
            <a:r>
              <a:rPr lang="en-US" dirty="0"/>
              <a:t>Levels of Personal Moral Development</a:t>
            </a:r>
          </a:p>
          <a:p>
            <a:pPr lvl="1"/>
            <a:r>
              <a:rPr lang="en-US" dirty="0"/>
              <a:t>Preconventional</a:t>
            </a:r>
          </a:p>
          <a:p>
            <a:pPr lvl="2"/>
            <a:r>
              <a:rPr lang="en-US" dirty="0"/>
              <a:t>Based on self-interest</a:t>
            </a:r>
          </a:p>
          <a:p>
            <a:pPr lvl="1"/>
            <a:r>
              <a:rPr lang="en-US" dirty="0"/>
              <a:t>Conventional</a:t>
            </a:r>
          </a:p>
          <a:p>
            <a:pPr lvl="2"/>
            <a:r>
              <a:rPr lang="en-US" dirty="0"/>
              <a:t>Based on expectations of others</a:t>
            </a:r>
          </a:p>
          <a:p>
            <a:pPr lvl="1"/>
            <a:r>
              <a:rPr lang="en-US" dirty="0"/>
              <a:t>Postconventional</a:t>
            </a:r>
          </a:p>
          <a:p>
            <a:pPr lvl="2"/>
            <a:r>
              <a:rPr lang="en-US" dirty="0"/>
              <a:t>Based on universal principles of right and wrong, </a:t>
            </a:r>
            <a:br>
              <a:rPr lang="en-US" dirty="0"/>
            </a:br>
            <a:r>
              <a:rPr lang="en-US" dirty="0"/>
              <a:t>regardless of the leader or group’s expectations</a:t>
            </a:r>
          </a:p>
          <a:p>
            <a:pPr>
              <a:spcBef>
                <a:spcPts val="1200"/>
              </a:spcBef>
              <a:buClr>
                <a:srgbClr val="0070C0"/>
              </a:buClr>
            </a:pPr>
            <a:endParaRPr lang="en-US" dirty="0"/>
          </a:p>
          <a:p>
            <a:pPr lvl="1"/>
            <a:endParaRPr lang="en-US" dirty="0"/>
          </a:p>
        </p:txBody>
      </p:sp>
      <p:sp>
        <p:nvSpPr>
          <p:cNvPr id="72708" name="Text Box 4"/>
          <p:cNvSpPr txBox="1">
            <a:spLocks noChangeArrowheads="1"/>
          </p:cNvSpPr>
          <p:nvPr/>
        </p:nvSpPr>
        <p:spPr bwMode="auto">
          <a:xfrm>
            <a:off x="0" y="5791200"/>
            <a:ext cx="1841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eaLnBrk="1" hangingPunct="1">
              <a:spcBef>
                <a:spcPct val="50000"/>
              </a:spcBef>
            </a:pPr>
            <a:endParaRPr lang="en-US" sz="1200" dirty="0">
              <a:latin typeface="Tahoma" pitchFamily="34" charset="0"/>
            </a:endParaRPr>
          </a:p>
        </p:txBody>
      </p:sp>
      <p:sp>
        <p:nvSpPr>
          <p:cNvPr id="6" name="Footer Placeholder 5"/>
          <p:cNvSpPr>
            <a:spLocks noGrp="1"/>
          </p:cNvSpPr>
          <p:nvPr>
            <p:ph type="ftr" sz="quarter" idx="11"/>
          </p:nvPr>
        </p:nvSpPr>
        <p:spPr>
          <a:xfrm>
            <a:off x="274367" y="6354763"/>
            <a:ext cx="5851525" cy="366712"/>
          </a:xfrm>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7" name="Slide Number Placeholder 6"/>
          <p:cNvSpPr>
            <a:spLocks noGrp="1"/>
          </p:cNvSpPr>
          <p:nvPr>
            <p:ph type="sldNum" sz="quarter" idx="10"/>
          </p:nvPr>
        </p:nvSpPr>
        <p:spPr>
          <a:xfrm>
            <a:off x="6659563" y="6354763"/>
            <a:ext cx="2209800" cy="366712"/>
          </a:xfrm>
        </p:spPr>
        <p:txBody>
          <a:bodyPr/>
          <a:lstStyle/>
          <a:p>
            <a:pPr>
              <a:defRPr/>
            </a:pPr>
            <a:r>
              <a:rPr lang="en-US" dirty="0" smtClean="0"/>
              <a:t>2–</a:t>
            </a:r>
            <a:fld id="{3A4B463A-2C18-4BB4-9F42-077004D40555}" type="slidenum">
              <a:rPr lang="en-US" smtClean="0"/>
              <a:pPr>
                <a:defRPr/>
              </a:pPr>
              <a:t>39</a:t>
            </a:fld>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2707">
                                            <p:txEl>
                                              <p:pRg st="0" end="0"/>
                                            </p:txEl>
                                          </p:spTgt>
                                        </p:tgtEl>
                                        <p:attrNameLst>
                                          <p:attrName>style.visibility</p:attrName>
                                        </p:attrNameLst>
                                      </p:cBhvr>
                                      <p:to>
                                        <p:strVal val="visible"/>
                                      </p:to>
                                    </p:set>
                                    <p:animEffect transition="in" filter="wipe(left)">
                                      <p:cBhvr>
                                        <p:cTn id="7" dur="500"/>
                                        <p:tgtEl>
                                          <p:spTgt spid="72707">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2707">
                                            <p:txEl>
                                              <p:pRg st="1" end="1"/>
                                            </p:txEl>
                                          </p:spTgt>
                                        </p:tgtEl>
                                        <p:attrNameLst>
                                          <p:attrName>style.visibility</p:attrName>
                                        </p:attrNameLst>
                                      </p:cBhvr>
                                      <p:to>
                                        <p:strVal val="visible"/>
                                      </p:to>
                                    </p:set>
                                    <p:animEffect transition="in" filter="wipe(left)">
                                      <p:cBhvr>
                                        <p:cTn id="11" dur="500"/>
                                        <p:tgtEl>
                                          <p:spTgt spid="72707">
                                            <p:txEl>
                                              <p:pRg st="1" end="1"/>
                                            </p:txEl>
                                          </p:spTgt>
                                        </p:tgtEl>
                                      </p:cBhvr>
                                    </p:animEffect>
                                  </p:childTnLst>
                                </p:cTn>
                              </p:par>
                            </p:childTnLst>
                          </p:cTn>
                        </p:par>
                      </p:childTnLst>
                    </p:cTn>
                  </p:par>
                  <p:par>
                    <p:cTn id="12" fill="hold">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72707">
                                            <p:txEl>
                                              <p:pRg st="2" end="2"/>
                                            </p:txEl>
                                          </p:spTgt>
                                        </p:tgtEl>
                                        <p:attrNameLst>
                                          <p:attrName>style.visibility</p:attrName>
                                        </p:attrNameLst>
                                      </p:cBhvr>
                                      <p:to>
                                        <p:strVal val="visible"/>
                                      </p:to>
                                    </p:set>
                                    <p:animEffect transition="in" filter="wipe(left)">
                                      <p:cBhvr>
                                        <p:cTn id="16" dur="500"/>
                                        <p:tgtEl>
                                          <p:spTgt spid="72707">
                                            <p:txEl>
                                              <p:pRg st="2" end="2"/>
                                            </p:txEl>
                                          </p:spTgt>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72707">
                                            <p:txEl>
                                              <p:pRg st="3" end="3"/>
                                            </p:txEl>
                                          </p:spTgt>
                                        </p:tgtEl>
                                        <p:attrNameLst>
                                          <p:attrName>style.visibility</p:attrName>
                                        </p:attrNameLst>
                                      </p:cBhvr>
                                      <p:to>
                                        <p:strVal val="visible"/>
                                      </p:to>
                                    </p:set>
                                    <p:animEffect transition="in" filter="wipe(left)">
                                      <p:cBhvr>
                                        <p:cTn id="20" dur="500"/>
                                        <p:tgtEl>
                                          <p:spTgt spid="72707">
                                            <p:txEl>
                                              <p:pRg st="3" end="3"/>
                                            </p:txEl>
                                          </p:spTgt>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72707">
                                            <p:txEl>
                                              <p:pRg st="4" end="4"/>
                                            </p:txEl>
                                          </p:spTgt>
                                        </p:tgtEl>
                                        <p:attrNameLst>
                                          <p:attrName>style.visibility</p:attrName>
                                        </p:attrNameLst>
                                      </p:cBhvr>
                                      <p:to>
                                        <p:strVal val="visible"/>
                                      </p:to>
                                    </p:set>
                                    <p:animEffect transition="in" filter="wipe(left)">
                                      <p:cBhvr>
                                        <p:cTn id="24" dur="500"/>
                                        <p:tgtEl>
                                          <p:spTgt spid="72707">
                                            <p:txEl>
                                              <p:pRg st="4" end="4"/>
                                            </p:txEl>
                                          </p:spTgt>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72707">
                                            <p:txEl>
                                              <p:pRg st="5" end="5"/>
                                            </p:txEl>
                                          </p:spTgt>
                                        </p:tgtEl>
                                        <p:attrNameLst>
                                          <p:attrName>style.visibility</p:attrName>
                                        </p:attrNameLst>
                                      </p:cBhvr>
                                      <p:to>
                                        <p:strVal val="visible"/>
                                      </p:to>
                                    </p:set>
                                    <p:animEffect transition="in" filter="wipe(left)">
                                      <p:cBhvr>
                                        <p:cTn id="28" dur="500"/>
                                        <p:tgtEl>
                                          <p:spTgt spid="72707">
                                            <p:txEl>
                                              <p:pRg st="5" end="5"/>
                                            </p:txEl>
                                          </p:spTgt>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72707">
                                            <p:txEl>
                                              <p:pRg st="6" end="6"/>
                                            </p:txEl>
                                          </p:spTgt>
                                        </p:tgtEl>
                                        <p:attrNameLst>
                                          <p:attrName>style.visibility</p:attrName>
                                        </p:attrNameLst>
                                      </p:cBhvr>
                                      <p:to>
                                        <p:strVal val="visible"/>
                                      </p:to>
                                    </p:set>
                                    <p:animEffect transition="in" filter="wipe(left)">
                                      <p:cBhvr>
                                        <p:cTn id="32" dur="500"/>
                                        <p:tgtEl>
                                          <p:spTgt spid="72707">
                                            <p:txEl>
                                              <p:pRg st="6" end="6"/>
                                            </p:txEl>
                                          </p:spTgt>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72707">
                                            <p:txEl>
                                              <p:pRg st="7" end="7"/>
                                            </p:txEl>
                                          </p:spTgt>
                                        </p:tgtEl>
                                        <p:attrNameLst>
                                          <p:attrName>style.visibility</p:attrName>
                                        </p:attrNameLst>
                                      </p:cBhvr>
                                      <p:to>
                                        <p:strVal val="visible"/>
                                      </p:to>
                                    </p:set>
                                    <p:animEffect transition="in" filter="wipe(left)">
                                      <p:cBhvr>
                                        <p:cTn id="36" dur="500"/>
                                        <p:tgtEl>
                                          <p:spTgt spid="72707">
                                            <p:txEl>
                                              <p:pRg st="7" end="7"/>
                                            </p:txEl>
                                          </p:spTgt>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72707">
                                            <p:txEl>
                                              <p:pRg st="8" end="8"/>
                                            </p:txEl>
                                          </p:spTgt>
                                        </p:tgtEl>
                                        <p:attrNameLst>
                                          <p:attrName>style.visibility</p:attrName>
                                        </p:attrNameLst>
                                      </p:cBhvr>
                                      <p:to>
                                        <p:strVal val="visible"/>
                                      </p:to>
                                    </p:set>
                                    <p:animEffect transition="in" filter="wipe(left)">
                                      <p:cBhvr>
                                        <p:cTn id="40" dur="500"/>
                                        <p:tgtEl>
                                          <p:spTgt spid="7270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2" name="Rectangle 4"/>
          <p:cNvSpPr>
            <a:spLocks noGrp="1" noChangeArrowheads="1"/>
          </p:cNvSpPr>
          <p:nvPr>
            <p:ph type="title"/>
          </p:nvPr>
        </p:nvSpPr>
        <p:spPr/>
        <p:txBody>
          <a:bodyPr/>
          <a:lstStyle/>
          <a:p>
            <a:r>
              <a:rPr lang="en-US" dirty="0" smtClean="0"/>
              <a:t>Personality Traits and Leadership</a:t>
            </a:r>
            <a:endParaRPr lang="en-US" dirty="0"/>
          </a:p>
        </p:txBody>
      </p:sp>
      <p:sp>
        <p:nvSpPr>
          <p:cNvPr id="48131" name="Rectangle 3"/>
          <p:cNvSpPr>
            <a:spLocks noGrp="1" noChangeArrowheads="1"/>
          </p:cNvSpPr>
          <p:nvPr>
            <p:ph idx="1"/>
          </p:nvPr>
        </p:nvSpPr>
        <p:spPr>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buClr>
                <a:srgbClr val="336699"/>
              </a:buClr>
            </a:pPr>
            <a:r>
              <a:rPr lang="en-US" dirty="0"/>
              <a:t>Traits</a:t>
            </a:r>
          </a:p>
          <a:p>
            <a:pPr lvl="1"/>
            <a:r>
              <a:rPr lang="en-US" dirty="0"/>
              <a:t>Are distinguishing personal characteristics</a:t>
            </a:r>
          </a:p>
          <a:p>
            <a:pPr>
              <a:buClr>
                <a:srgbClr val="336699"/>
              </a:buClr>
            </a:pPr>
            <a:r>
              <a:rPr lang="en-US" dirty="0"/>
              <a:t>Personality</a:t>
            </a:r>
          </a:p>
          <a:p>
            <a:pPr lvl="1"/>
            <a:r>
              <a:rPr lang="en-US" dirty="0"/>
              <a:t>Is a combination of traits that classifies an individual’s behavior</a:t>
            </a:r>
          </a:p>
          <a:p>
            <a:pPr lvl="1"/>
            <a:r>
              <a:rPr lang="en-US" dirty="0"/>
              <a:t>Is developed based on genetics and environmental factors.</a:t>
            </a:r>
          </a:p>
          <a:p>
            <a:pPr>
              <a:buClr>
                <a:srgbClr val="336699"/>
              </a:buClr>
            </a:pPr>
            <a:endParaRPr lang="en-US" dirty="0"/>
          </a:p>
        </p:txBody>
      </p:sp>
      <p:sp>
        <p:nvSpPr>
          <p:cNvPr id="18" name="Slide Number Placeholder 17"/>
          <p:cNvSpPr>
            <a:spLocks noGrp="1"/>
          </p:cNvSpPr>
          <p:nvPr>
            <p:ph type="sldNum" sz="quarter" idx="10"/>
          </p:nvPr>
        </p:nvSpPr>
        <p:spPr/>
        <p:txBody>
          <a:bodyPr/>
          <a:lstStyle/>
          <a:p>
            <a:pPr>
              <a:defRPr/>
            </a:pPr>
            <a:r>
              <a:rPr lang="en-US" dirty="0" smtClean="0"/>
              <a:t>2–</a:t>
            </a:r>
            <a:fld id="{3A4B463A-2C18-4BB4-9F42-077004D40555}" type="slidenum">
              <a:rPr lang="en-US" smtClean="0"/>
              <a:pPr>
                <a:defRPr/>
              </a:pPr>
              <a:t>4</a:t>
            </a:fld>
            <a:endParaRPr lang="en-US" dirty="0"/>
          </a:p>
        </p:txBody>
      </p:sp>
      <p:sp>
        <p:nvSpPr>
          <p:cNvPr id="17" name="Footer Placeholder 16"/>
          <p:cNvSpPr>
            <a:spLocks noGrp="1"/>
          </p:cNvSpPr>
          <p:nvPr>
            <p:ph type="ftr" sz="quarter" idx="11"/>
          </p:nvPr>
        </p:nvSpPr>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animEffect transition="in" filter="wipe(left)">
                                      <p:cBhvr>
                                        <p:cTn id="7" dur="500"/>
                                        <p:tgtEl>
                                          <p:spTgt spid="48131">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8131">
                                            <p:txEl>
                                              <p:pRg st="1" end="1"/>
                                            </p:txEl>
                                          </p:spTgt>
                                        </p:tgtEl>
                                        <p:attrNameLst>
                                          <p:attrName>style.visibility</p:attrName>
                                        </p:attrNameLst>
                                      </p:cBhvr>
                                      <p:to>
                                        <p:strVal val="visible"/>
                                      </p:to>
                                    </p:set>
                                    <p:animEffect transition="in" filter="wipe(left)">
                                      <p:cBhvr>
                                        <p:cTn id="11" dur="500"/>
                                        <p:tgtEl>
                                          <p:spTgt spid="48131">
                                            <p:txEl>
                                              <p:pRg st="1" end="1"/>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48131">
                                            <p:txEl>
                                              <p:pRg st="2" end="2"/>
                                            </p:txEl>
                                          </p:spTgt>
                                        </p:tgtEl>
                                        <p:attrNameLst>
                                          <p:attrName>style.visibility</p:attrName>
                                        </p:attrNameLst>
                                      </p:cBhvr>
                                      <p:to>
                                        <p:strVal val="visible"/>
                                      </p:to>
                                    </p:set>
                                    <p:animEffect transition="in" filter="wipe(left)">
                                      <p:cBhvr>
                                        <p:cTn id="16" dur="500"/>
                                        <p:tgtEl>
                                          <p:spTgt spid="48131">
                                            <p:txEl>
                                              <p:pRg st="2" end="2"/>
                                            </p:txEl>
                                          </p:spTgt>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48131">
                                            <p:txEl>
                                              <p:pRg st="3" end="3"/>
                                            </p:txEl>
                                          </p:spTgt>
                                        </p:tgtEl>
                                        <p:attrNameLst>
                                          <p:attrName>style.visibility</p:attrName>
                                        </p:attrNameLst>
                                      </p:cBhvr>
                                      <p:to>
                                        <p:strVal val="visible"/>
                                      </p:to>
                                    </p:set>
                                    <p:animEffect transition="in" filter="wipe(left)">
                                      <p:cBhvr>
                                        <p:cTn id="20" dur="500"/>
                                        <p:tgtEl>
                                          <p:spTgt spid="48131">
                                            <p:txEl>
                                              <p:pRg st="3" end="3"/>
                                            </p:txEl>
                                          </p:spTgt>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48131">
                                            <p:txEl>
                                              <p:pRg st="4" end="4"/>
                                            </p:txEl>
                                          </p:spTgt>
                                        </p:tgtEl>
                                        <p:attrNameLst>
                                          <p:attrName>style.visibility</p:attrName>
                                        </p:attrNameLst>
                                      </p:cBhvr>
                                      <p:to>
                                        <p:strVal val="visible"/>
                                      </p:to>
                                    </p:set>
                                    <p:animEffect transition="in" filter="wipe(left)">
                                      <p:cBhvr>
                                        <p:cTn id="24" dur="500"/>
                                        <p:tgtEl>
                                          <p:spTgt spid="4813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bwMode="auto">
          <a:xfrm>
            <a:off x="548684" y="738995"/>
            <a:ext cx="8046632" cy="0"/>
          </a:xfrm>
          <a:prstGeom prst="line">
            <a:avLst/>
          </a:prstGeom>
          <a:noFill/>
          <a:ln w="38100" cap="flat" cmpd="sng" algn="ctr">
            <a:solidFill>
              <a:srgbClr val="0099CC"/>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 name="Slide Number Placeholder 1"/>
          <p:cNvSpPr>
            <a:spLocks noGrp="1"/>
          </p:cNvSpPr>
          <p:nvPr>
            <p:ph type="sldNum" sz="quarter" idx="10"/>
          </p:nvPr>
        </p:nvSpPr>
        <p:spPr/>
        <p:txBody>
          <a:bodyPr/>
          <a:lstStyle/>
          <a:p>
            <a:pPr>
              <a:defRPr/>
            </a:pPr>
            <a:r>
              <a:rPr lang="en-US" dirty="0" smtClean="0"/>
              <a:t>2–</a:t>
            </a:r>
            <a:fld id="{6368B20B-D7E6-4343-B43B-AB691CEBCDC5}" type="slidenum">
              <a:rPr lang="en-US" smtClean="0"/>
              <a:pPr>
                <a:defRPr/>
              </a:pPr>
              <a:t>40</a:t>
            </a:fld>
            <a:endParaRPr lang="en-US" dirty="0"/>
          </a:p>
        </p:txBody>
      </p:sp>
      <p:sp>
        <p:nvSpPr>
          <p:cNvPr id="3" name="Footer Placeholder 2"/>
          <p:cNvSpPr>
            <a:spLocks noGrp="1"/>
          </p:cNvSpPr>
          <p:nvPr>
            <p:ph type="ftr" sz="quarter" idx="11"/>
          </p:nvPr>
        </p:nvSpPr>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4" name="Text Box 3" descr="SecGrnbkg03"/>
          <p:cNvSpPr txBox="1">
            <a:spLocks noChangeArrowheads="1"/>
          </p:cNvSpPr>
          <p:nvPr/>
        </p:nvSpPr>
        <p:spPr bwMode="blackWhite">
          <a:xfrm>
            <a:off x="1459966" y="471169"/>
            <a:ext cx="1097269" cy="430887"/>
          </a:xfrm>
          <a:prstGeom prst="rect">
            <a:avLst/>
          </a:prstGeom>
          <a:solidFill>
            <a:schemeClr val="accent4">
              <a:lumMod val="50000"/>
              <a:lumOff val="50000"/>
            </a:schemeClr>
          </a:solidFill>
          <a:ln>
            <a:noFill/>
          </a:ln>
          <a:extLst/>
        </p:spPr>
        <p:txBody>
          <a:bodyPr wrap="square" lIns="0" tIns="0" rIns="0" bIns="0" anchor="ctr" anchorCtr="1">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ts val="0"/>
              </a:spcBef>
            </a:pPr>
            <a:r>
              <a:rPr lang="en-US" sz="2800" b="1" dirty="0" smtClean="0">
                <a:solidFill>
                  <a:schemeClr val="bg1"/>
                </a:solidFill>
                <a:latin typeface="Trebuchet MS" pitchFamily="34" charset="0"/>
                <a:cs typeface="Tahoma" pitchFamily="34" charset="0"/>
              </a:rPr>
              <a:t>2.5</a:t>
            </a:r>
            <a:endParaRPr lang="en-US" sz="2800" b="1" dirty="0">
              <a:solidFill>
                <a:schemeClr val="bg1"/>
              </a:solidFill>
              <a:latin typeface="Trebuchet MS" pitchFamily="34" charset="0"/>
              <a:cs typeface="Tahoma" pitchFamily="34" charset="0"/>
            </a:endParaRPr>
          </a:p>
        </p:txBody>
      </p:sp>
      <p:sp>
        <p:nvSpPr>
          <p:cNvPr id="5" name="Text Box 4"/>
          <p:cNvSpPr txBox="1">
            <a:spLocks noChangeArrowheads="1"/>
          </p:cNvSpPr>
          <p:nvPr/>
        </p:nvSpPr>
        <p:spPr bwMode="auto">
          <a:xfrm>
            <a:off x="2743220" y="390247"/>
            <a:ext cx="5760657"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50000"/>
              </a:spcBef>
              <a:defRPr/>
            </a:pPr>
            <a:r>
              <a:rPr lang="en-US" sz="1800" b="1" dirty="0">
                <a:solidFill>
                  <a:srgbClr val="292929"/>
                </a:solidFill>
                <a:latin typeface="+mn-lt"/>
                <a:cs typeface="Tahoma" pitchFamily="34" charset="0"/>
              </a:rPr>
              <a:t>Levels of Moral Development</a:t>
            </a:r>
            <a:endParaRPr lang="en-US" sz="1800" b="1" dirty="0" smtClean="0">
              <a:solidFill>
                <a:srgbClr val="292929"/>
              </a:solidFill>
              <a:latin typeface="+mn-lt"/>
              <a:cs typeface="Tahoma" pitchFamily="34" charset="0"/>
            </a:endParaRPr>
          </a:p>
        </p:txBody>
      </p:sp>
      <p:sp>
        <p:nvSpPr>
          <p:cNvPr id="6" name="TextBox 5"/>
          <p:cNvSpPr txBox="1"/>
          <p:nvPr/>
        </p:nvSpPr>
        <p:spPr>
          <a:xfrm>
            <a:off x="457245" y="390247"/>
            <a:ext cx="1005827" cy="369332"/>
          </a:xfrm>
          <a:prstGeom prst="rect">
            <a:avLst/>
          </a:prstGeom>
          <a:noFill/>
        </p:spPr>
        <p:txBody>
          <a:bodyPr wrap="square" rtlCol="0">
            <a:spAutoFit/>
          </a:bodyPr>
          <a:lstStyle/>
          <a:p>
            <a:r>
              <a:rPr lang="en-US" sz="1800" b="1" dirty="0" smtClean="0"/>
              <a:t>Exhibit</a:t>
            </a:r>
            <a:endParaRPr lang="en-US" sz="1800" b="1" dirty="0"/>
          </a:p>
        </p:txBody>
      </p:sp>
      <p:graphicFrame>
        <p:nvGraphicFramePr>
          <p:cNvPr id="9" name="Table 8"/>
          <p:cNvGraphicFramePr>
            <a:graphicFrameLocks noGrp="1"/>
          </p:cNvGraphicFramePr>
          <p:nvPr>
            <p:extLst>
              <p:ext uri="{D42A27DB-BD31-4B8C-83A1-F6EECF244321}">
                <p14:modId xmlns:p14="http://schemas.microsoft.com/office/powerpoint/2010/main" xmlns="" val="926631263"/>
              </p:ext>
            </p:extLst>
          </p:nvPr>
        </p:nvGraphicFramePr>
        <p:xfrm>
          <a:off x="548684" y="1234415"/>
          <a:ext cx="7955193" cy="4754880"/>
        </p:xfrm>
        <a:graphic>
          <a:graphicData uri="http://schemas.openxmlformats.org/drawingml/2006/table">
            <a:tbl>
              <a:tblPr firstRow="1" bandRow="1">
                <a:tableStyleId>{5C22544A-7EE6-4342-B048-85BDC9FD1C3A}</a:tableStyleId>
              </a:tblPr>
              <a:tblGrid>
                <a:gridCol w="1737341"/>
                <a:gridCol w="6217852"/>
              </a:tblGrid>
              <a:tr h="370840">
                <a:tc gridSpan="2">
                  <a:txBody>
                    <a:bodyPr/>
                    <a:lstStyle/>
                    <a:p>
                      <a:pPr algn="l">
                        <a:spcBef>
                          <a:spcPts val="1200"/>
                        </a:spcBef>
                        <a:spcAft>
                          <a:spcPts val="1200"/>
                        </a:spcAft>
                      </a:pPr>
                      <a:r>
                        <a:rPr lang="en-US" dirty="0" smtClean="0">
                          <a:effectLst>
                            <a:outerShdw blurRad="38100" dist="38100" dir="2700000" algn="tl">
                              <a:srgbClr val="000000">
                                <a:alpha val="43137"/>
                              </a:srgbClr>
                            </a:outerShdw>
                          </a:effectLst>
                        </a:rPr>
                        <a:t>Level of Development</a:t>
                      </a:r>
                      <a:endParaRPr lang="en-US" dirty="0">
                        <a:effectLst>
                          <a:outerShdw blurRad="38100" dist="38100" dir="2700000" algn="tl">
                            <a:srgbClr val="000000">
                              <a:alpha val="43137"/>
                            </a:srgbClr>
                          </a:outerShdw>
                        </a:effectLst>
                      </a:endParaRPr>
                    </a:p>
                  </a:txBody>
                  <a:tcPr marL="137160" marR="137160" marT="137160" marB="1371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9CC"/>
                    </a:solidFill>
                  </a:tcPr>
                </a:tc>
                <a:tc hMerge="1">
                  <a:txBody>
                    <a:bodyPr/>
                    <a:lstStyle/>
                    <a:p>
                      <a:pPr algn="l">
                        <a:spcBef>
                          <a:spcPts val="1200"/>
                        </a:spcBef>
                        <a:spcAft>
                          <a:spcPts val="1200"/>
                        </a:spcAft>
                      </a:pPr>
                      <a:endParaRPr lang="en-US" dirty="0">
                        <a:effectLst>
                          <a:outerShdw blurRad="38100" dist="38100" dir="2700000" algn="tl">
                            <a:srgbClr val="000000">
                              <a:alpha val="43137"/>
                            </a:srgbClr>
                          </a:outerShdw>
                        </a:effectLst>
                      </a:endParaRPr>
                    </a:p>
                  </a:txBody>
                  <a:tcPr marL="137160" marR="137160" marT="137160" marB="1371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9CC"/>
                    </a:solidFill>
                  </a:tcPr>
                </a:tc>
              </a:tr>
              <a:tr h="370840">
                <a:tc>
                  <a:txBody>
                    <a:bodyPr/>
                    <a:lstStyle/>
                    <a:p>
                      <a:pPr>
                        <a:spcBef>
                          <a:spcPts val="0"/>
                        </a:spcBef>
                      </a:pPr>
                      <a:r>
                        <a:rPr lang="en-US" sz="1600" dirty="0" smtClean="0"/>
                        <a:t>Postconventional</a:t>
                      </a:r>
                      <a:endParaRPr lang="en-US" sz="1600" dirty="0"/>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spcBef>
                          <a:spcPts val="0"/>
                        </a:spcBef>
                        <a:buFontTx/>
                        <a:buNone/>
                      </a:pPr>
                      <a:r>
                        <a:rPr lang="en-US" sz="1200" baseline="0" dirty="0" smtClean="0"/>
                        <a:t>Behavior is motivated by universal principles of right and wrong, regardless of the expectations of the leader or group. One seeks to balance the concerns for self with those of others and the common good. He or she will follow ethical principles even if they violate the law at the risk of social rejection, economic loss, and physical punishment (Martin Luther King, Jr., broke what he considered unjust laws and spent time in jail seeking universal dignity and justice). “I don’t lie to customers because it is wrong.” The common leadership style is visionary and committed to serving others and a higher cause while empowering followers to reach this level.</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70840">
                <a:tc>
                  <a:txBody>
                    <a:bodyPr/>
                    <a:lstStyle/>
                    <a:p>
                      <a:pPr>
                        <a:spcBef>
                          <a:spcPts val="0"/>
                        </a:spcBef>
                      </a:pPr>
                      <a:r>
                        <a:rPr lang="en-US" sz="1600" dirty="0" smtClean="0"/>
                        <a:t>Conventional</a:t>
                      </a:r>
                      <a:endParaRPr lang="en-US" sz="1600" dirty="0"/>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spcBef>
                          <a:spcPts val="0"/>
                        </a:spcBef>
                        <a:buFontTx/>
                        <a:buNone/>
                      </a:pPr>
                      <a:r>
                        <a:rPr lang="en-US" sz="1200" baseline="0" dirty="0" smtClean="0"/>
                        <a:t>Living up to expectations of acceptable behavior defined by others motivates behavior to fulfill duties and obligations. It is common for followers to copy the behavior of the leaders and group. If the group (can be society/organization/ department) accepts lying, cheating, stealing, and so on, when dealing with customers/suppliers/government/ competitors, so will the individual. On the other hand, if these behaviors are not accepted, the individual will not do them either. Peer pressure is used to enforce group norms. “I lie to customers because the other sales reps do it too.” It is common for lower-level managers to use a similar leadership style of the higher-level managers.</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70840">
                <a:tc>
                  <a:txBody>
                    <a:bodyPr/>
                    <a:lstStyle/>
                    <a:p>
                      <a:pPr>
                        <a:spcBef>
                          <a:spcPts val="0"/>
                        </a:spcBef>
                      </a:pPr>
                      <a:r>
                        <a:rPr lang="en-US" sz="1600" dirty="0" smtClean="0"/>
                        <a:t>Preconventional</a:t>
                      </a:r>
                      <a:endParaRPr lang="en-US" sz="1600" dirty="0"/>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spcBef>
                          <a:spcPts val="0"/>
                        </a:spcBef>
                        <a:buFontTx/>
                        <a:buNone/>
                      </a:pPr>
                      <a:r>
                        <a:rPr lang="en-US" sz="1200" baseline="0" dirty="0" smtClean="0"/>
                        <a:t>Self-interest motivates behavior to meet one’s own needs to gain rewards while following rules and being obedient to authority to avoid punishment. “I lie to customers to sell more products and get higher commission checks.” The common leadership style is autocratic toward others while using one’s position for personal advantage.</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bl>
          </a:graphicData>
        </a:graphic>
      </p:graphicFrame>
    </p:spTree>
    <p:extLst>
      <p:ext uri="{BB962C8B-B14F-4D97-AF65-F5344CB8AC3E}">
        <p14:creationId xmlns:p14="http://schemas.microsoft.com/office/powerpoint/2010/main" xmlns="" val="894444340"/>
      </p:ext>
    </p:extLst>
  </p:cSld>
  <p:clrMapOvr>
    <a:masterClrMapping/>
  </p:clrMapOvr>
  <p:transition spd="slow">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1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2" name="Rectangle 4"/>
          <p:cNvSpPr>
            <a:spLocks noGrp="1" noChangeArrowheads="1"/>
          </p:cNvSpPr>
          <p:nvPr>
            <p:ph type="title"/>
          </p:nvPr>
        </p:nvSpPr>
        <p:spPr>
          <a:xfrm>
            <a:off x="523875" y="197831"/>
            <a:ext cx="8077200" cy="579438"/>
          </a:xfrm>
        </p:spPr>
        <p:txBody>
          <a:bodyPr/>
          <a:lstStyle/>
          <a:p>
            <a:r>
              <a:rPr lang="en-US" dirty="0" smtClean="0"/>
              <a:t>The Situational Aspect of Ethics</a:t>
            </a:r>
            <a:endParaRPr lang="en-US" dirty="0"/>
          </a:p>
        </p:txBody>
      </p:sp>
      <p:sp>
        <p:nvSpPr>
          <p:cNvPr id="73731" name="Rectangle 3"/>
          <p:cNvSpPr>
            <a:spLocks noGrp="1" noChangeArrowheads="1"/>
          </p:cNvSpPr>
          <p:nvPr>
            <p:ph type="body" idx="4294967295"/>
          </p:nvPr>
        </p:nvSpPr>
        <p:spPr>
          <a:xfrm>
            <a:off x="514350" y="1234463"/>
            <a:ext cx="8102600" cy="5120299"/>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spcBef>
                <a:spcPts val="1200"/>
              </a:spcBef>
              <a:buClr>
                <a:srgbClr val="0070C0"/>
              </a:buClr>
            </a:pPr>
            <a:r>
              <a:rPr lang="en-US" dirty="0"/>
              <a:t>People are more likely to act unethically:</a:t>
            </a:r>
          </a:p>
          <a:p>
            <a:pPr lvl="1">
              <a:spcBef>
                <a:spcPts val="1200"/>
              </a:spcBef>
            </a:pPr>
            <a:r>
              <a:rPr lang="en-US" dirty="0"/>
              <a:t>In highly competitive situations</a:t>
            </a:r>
          </a:p>
          <a:p>
            <a:pPr lvl="1">
              <a:spcBef>
                <a:spcPts val="1200"/>
              </a:spcBef>
            </a:pPr>
            <a:r>
              <a:rPr lang="en-US" dirty="0"/>
              <a:t>In unsupervised situations</a:t>
            </a:r>
          </a:p>
          <a:p>
            <a:pPr lvl="1">
              <a:spcBef>
                <a:spcPts val="1200"/>
              </a:spcBef>
            </a:pPr>
            <a:r>
              <a:rPr lang="en-US" dirty="0"/>
              <a:t>When there is no formal ethics policy</a:t>
            </a:r>
          </a:p>
          <a:p>
            <a:pPr lvl="1">
              <a:spcBef>
                <a:spcPts val="1200"/>
              </a:spcBef>
            </a:pPr>
            <a:r>
              <a:rPr lang="en-US" dirty="0"/>
              <a:t>When unethical behavior is not punished or is rewarded</a:t>
            </a:r>
          </a:p>
        </p:txBody>
      </p:sp>
      <p:sp>
        <p:nvSpPr>
          <p:cNvPr id="6" name="Footer Placeholder 5"/>
          <p:cNvSpPr>
            <a:spLocks noGrp="1"/>
          </p:cNvSpPr>
          <p:nvPr>
            <p:ph type="ftr" sz="quarter" idx="11"/>
          </p:nvPr>
        </p:nvSpPr>
        <p:spPr>
          <a:xfrm>
            <a:off x="274367" y="6354763"/>
            <a:ext cx="5851525" cy="366712"/>
          </a:xfrm>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7" name="Slide Number Placeholder 6"/>
          <p:cNvSpPr>
            <a:spLocks noGrp="1"/>
          </p:cNvSpPr>
          <p:nvPr>
            <p:ph type="sldNum" sz="quarter" idx="10"/>
          </p:nvPr>
        </p:nvSpPr>
        <p:spPr>
          <a:xfrm>
            <a:off x="6659563" y="6354763"/>
            <a:ext cx="2209800" cy="366712"/>
          </a:xfrm>
        </p:spPr>
        <p:txBody>
          <a:bodyPr/>
          <a:lstStyle/>
          <a:p>
            <a:pPr>
              <a:defRPr/>
            </a:pPr>
            <a:r>
              <a:rPr lang="en-US" dirty="0" smtClean="0"/>
              <a:t>2–</a:t>
            </a:r>
            <a:fld id="{3A4B463A-2C18-4BB4-9F42-077004D40555}" type="slidenum">
              <a:rPr lang="en-US" smtClean="0"/>
              <a:pPr>
                <a:defRPr/>
              </a:pPr>
              <a:t>41</a:t>
            </a:fld>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3731">
                                            <p:txEl>
                                              <p:pRg st="0" end="0"/>
                                            </p:txEl>
                                          </p:spTgt>
                                        </p:tgtEl>
                                        <p:attrNameLst>
                                          <p:attrName>style.visibility</p:attrName>
                                        </p:attrNameLst>
                                      </p:cBhvr>
                                      <p:to>
                                        <p:strVal val="visible"/>
                                      </p:to>
                                    </p:set>
                                    <p:animEffect transition="in" filter="wipe(left)">
                                      <p:cBhvr>
                                        <p:cTn id="7" dur="500"/>
                                        <p:tgtEl>
                                          <p:spTgt spid="73731">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3731">
                                            <p:txEl>
                                              <p:pRg st="1" end="1"/>
                                            </p:txEl>
                                          </p:spTgt>
                                        </p:tgtEl>
                                        <p:attrNameLst>
                                          <p:attrName>style.visibility</p:attrName>
                                        </p:attrNameLst>
                                      </p:cBhvr>
                                      <p:to>
                                        <p:strVal val="visible"/>
                                      </p:to>
                                    </p:set>
                                    <p:animEffect transition="in" filter="wipe(left)">
                                      <p:cBhvr>
                                        <p:cTn id="11" dur="500"/>
                                        <p:tgtEl>
                                          <p:spTgt spid="73731">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3731">
                                            <p:txEl>
                                              <p:pRg st="2" end="2"/>
                                            </p:txEl>
                                          </p:spTgt>
                                        </p:tgtEl>
                                        <p:attrNameLst>
                                          <p:attrName>style.visibility</p:attrName>
                                        </p:attrNameLst>
                                      </p:cBhvr>
                                      <p:to>
                                        <p:strVal val="visible"/>
                                      </p:to>
                                    </p:set>
                                    <p:animEffect transition="in" filter="wipe(left)">
                                      <p:cBhvr>
                                        <p:cTn id="15" dur="500"/>
                                        <p:tgtEl>
                                          <p:spTgt spid="73731">
                                            <p:txEl>
                                              <p:pRg st="2" end="2"/>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3731">
                                            <p:txEl>
                                              <p:pRg st="3" end="3"/>
                                            </p:txEl>
                                          </p:spTgt>
                                        </p:tgtEl>
                                        <p:attrNameLst>
                                          <p:attrName>style.visibility</p:attrName>
                                        </p:attrNameLst>
                                      </p:cBhvr>
                                      <p:to>
                                        <p:strVal val="visible"/>
                                      </p:to>
                                    </p:set>
                                    <p:animEffect transition="in" filter="wipe(left)">
                                      <p:cBhvr>
                                        <p:cTn id="19" dur="500"/>
                                        <p:tgtEl>
                                          <p:spTgt spid="73731">
                                            <p:txEl>
                                              <p:pRg st="3" end="3"/>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73731">
                                            <p:txEl>
                                              <p:pRg st="4" end="4"/>
                                            </p:txEl>
                                          </p:spTgt>
                                        </p:tgtEl>
                                        <p:attrNameLst>
                                          <p:attrName>style.visibility</p:attrName>
                                        </p:attrNameLst>
                                      </p:cBhvr>
                                      <p:to>
                                        <p:strVal val="visible"/>
                                      </p:to>
                                    </p:set>
                                    <p:animEffect transition="in" filter="wipe(left)">
                                      <p:cBhvr>
                                        <p:cTn id="23" dur="500"/>
                                        <p:tgtEl>
                                          <p:spTgt spid="7373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1"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80" name="Rectangle 4"/>
          <p:cNvSpPr>
            <a:spLocks noGrp="1" noChangeArrowheads="1"/>
          </p:cNvSpPr>
          <p:nvPr>
            <p:ph type="title"/>
          </p:nvPr>
        </p:nvSpPr>
        <p:spPr/>
        <p:txBody>
          <a:bodyPr/>
          <a:lstStyle/>
          <a:p>
            <a:r>
              <a:rPr lang="en-US" dirty="0" smtClean="0"/>
              <a:t>Justifying Unethical Behavior</a:t>
            </a:r>
            <a:endParaRPr lang="en-US" dirty="0"/>
          </a:p>
        </p:txBody>
      </p:sp>
      <p:sp>
        <p:nvSpPr>
          <p:cNvPr id="75779" name="Rectangle 3"/>
          <p:cNvSpPr>
            <a:spLocks noGrp="1" noChangeArrowheads="1"/>
          </p:cNvSpPr>
          <p:nvPr>
            <p:ph idx="1"/>
          </p:nvPr>
        </p:nvSpPr>
        <p:spPr/>
        <p:txBody>
          <a:bodyPr/>
          <a:lstStyle/>
          <a:p>
            <a:r>
              <a:rPr lang="en-US" dirty="0" smtClean="0"/>
              <a:t>Moral Justification</a:t>
            </a:r>
          </a:p>
          <a:p>
            <a:pPr lvl="1"/>
            <a:r>
              <a:rPr lang="en-US" dirty="0" smtClean="0"/>
              <a:t>Is the thinking process </a:t>
            </a:r>
            <a:r>
              <a:rPr lang="en-US" dirty="0"/>
              <a:t>of rationalizing why unethical behavior is </a:t>
            </a:r>
            <a:r>
              <a:rPr lang="en-US" dirty="0" smtClean="0"/>
              <a:t>used.</a:t>
            </a:r>
          </a:p>
          <a:p>
            <a:r>
              <a:rPr lang="en-US" dirty="0" smtClean="0"/>
              <a:t>Guides </a:t>
            </a:r>
            <a:r>
              <a:rPr lang="en-US" dirty="0"/>
              <a:t>to Ethical Behavior</a:t>
            </a:r>
          </a:p>
          <a:p>
            <a:pPr lvl="1"/>
            <a:r>
              <a:rPr lang="en-US" dirty="0"/>
              <a:t>Golden Rule</a:t>
            </a:r>
          </a:p>
          <a:p>
            <a:pPr lvl="2"/>
            <a:r>
              <a:rPr lang="en-US" dirty="0"/>
              <a:t>“Do unto others as you want them to do unto you.”</a:t>
            </a:r>
          </a:p>
          <a:p>
            <a:pPr lvl="1"/>
            <a:r>
              <a:rPr lang="en-US" dirty="0"/>
              <a:t>The Four-Way Test</a:t>
            </a:r>
          </a:p>
          <a:p>
            <a:pPr lvl="2"/>
            <a:r>
              <a:rPr lang="en-US" dirty="0"/>
              <a:t>Is it the truth?</a:t>
            </a:r>
          </a:p>
          <a:p>
            <a:pPr lvl="2"/>
            <a:r>
              <a:rPr lang="en-US" dirty="0"/>
              <a:t>If it fair to all concerned?</a:t>
            </a:r>
          </a:p>
          <a:p>
            <a:pPr lvl="2"/>
            <a:r>
              <a:rPr lang="en-US" dirty="0"/>
              <a:t>Will it build goodwill and better friendship?</a:t>
            </a:r>
          </a:p>
          <a:p>
            <a:pPr lvl="2"/>
            <a:r>
              <a:rPr lang="en-US" dirty="0"/>
              <a:t>Will it be beneficial to all concerned</a:t>
            </a:r>
            <a:r>
              <a:rPr lang="en-US" dirty="0" smtClean="0"/>
              <a:t>?</a:t>
            </a:r>
            <a:endParaRPr lang="en-US" dirty="0"/>
          </a:p>
        </p:txBody>
      </p:sp>
      <p:sp>
        <p:nvSpPr>
          <p:cNvPr id="7" name="Slide Number Placeholder 6"/>
          <p:cNvSpPr>
            <a:spLocks noGrp="1"/>
          </p:cNvSpPr>
          <p:nvPr>
            <p:ph type="sldNum" sz="quarter" idx="10"/>
          </p:nvPr>
        </p:nvSpPr>
        <p:spPr/>
        <p:txBody>
          <a:bodyPr/>
          <a:lstStyle/>
          <a:p>
            <a:r>
              <a:rPr lang="en-US" dirty="0" smtClean="0"/>
              <a:t>2–</a:t>
            </a:r>
            <a:fld id="{3A4B463A-2C18-4BB4-9F42-077004D40555}" type="slidenum">
              <a:rPr lang="en-US" smtClean="0"/>
              <a:pPr/>
              <a:t>42</a:t>
            </a:fld>
            <a:endParaRPr lang="en-US" dirty="0"/>
          </a:p>
        </p:txBody>
      </p:sp>
      <p:sp>
        <p:nvSpPr>
          <p:cNvPr id="6" name="Footer Placeholder 5"/>
          <p:cNvSpPr>
            <a:spLocks noGrp="1"/>
          </p:cNvSpPr>
          <p:nvPr>
            <p:ph type="ftr" sz="quarter" idx="11"/>
          </p:nvPr>
        </p:nvSpPr>
        <p:spPr/>
        <p:txBody>
          <a:bodyPr/>
          <a:lstStyle/>
          <a:p>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5779">
                                            <p:txEl>
                                              <p:pRg st="0" end="0"/>
                                            </p:txEl>
                                          </p:spTgt>
                                        </p:tgtEl>
                                        <p:attrNameLst>
                                          <p:attrName>style.visibility</p:attrName>
                                        </p:attrNameLst>
                                      </p:cBhvr>
                                      <p:to>
                                        <p:strVal val="visible"/>
                                      </p:to>
                                    </p:set>
                                    <p:animEffect transition="in" filter="wipe(left)">
                                      <p:cBhvr>
                                        <p:cTn id="7" dur="500"/>
                                        <p:tgtEl>
                                          <p:spTgt spid="75779">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5779">
                                            <p:txEl>
                                              <p:pRg st="1" end="1"/>
                                            </p:txEl>
                                          </p:spTgt>
                                        </p:tgtEl>
                                        <p:attrNameLst>
                                          <p:attrName>style.visibility</p:attrName>
                                        </p:attrNameLst>
                                      </p:cBhvr>
                                      <p:to>
                                        <p:strVal val="visible"/>
                                      </p:to>
                                    </p:set>
                                    <p:animEffect transition="in" filter="wipe(left)">
                                      <p:cBhvr>
                                        <p:cTn id="11" dur="500"/>
                                        <p:tgtEl>
                                          <p:spTgt spid="75779">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75779">
                                            <p:txEl>
                                              <p:pRg st="2" end="2"/>
                                            </p:txEl>
                                          </p:spTgt>
                                        </p:tgtEl>
                                        <p:attrNameLst>
                                          <p:attrName>style.visibility</p:attrName>
                                        </p:attrNameLst>
                                      </p:cBhvr>
                                      <p:to>
                                        <p:strVal val="visible"/>
                                      </p:to>
                                    </p:set>
                                    <p:animEffect transition="in" filter="wipe(left)">
                                      <p:cBhvr>
                                        <p:cTn id="16" dur="500"/>
                                        <p:tgtEl>
                                          <p:spTgt spid="75779">
                                            <p:txEl>
                                              <p:pRg st="2" end="2"/>
                                            </p:txEl>
                                          </p:spTgt>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75779">
                                            <p:txEl>
                                              <p:pRg st="3" end="3"/>
                                            </p:txEl>
                                          </p:spTgt>
                                        </p:tgtEl>
                                        <p:attrNameLst>
                                          <p:attrName>style.visibility</p:attrName>
                                        </p:attrNameLst>
                                      </p:cBhvr>
                                      <p:to>
                                        <p:strVal val="visible"/>
                                      </p:to>
                                    </p:set>
                                    <p:animEffect transition="in" filter="wipe(left)">
                                      <p:cBhvr>
                                        <p:cTn id="20" dur="500"/>
                                        <p:tgtEl>
                                          <p:spTgt spid="75779">
                                            <p:txEl>
                                              <p:pRg st="3" end="3"/>
                                            </p:txEl>
                                          </p:spTgt>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75779">
                                            <p:txEl>
                                              <p:pRg st="4" end="4"/>
                                            </p:txEl>
                                          </p:spTgt>
                                        </p:tgtEl>
                                        <p:attrNameLst>
                                          <p:attrName>style.visibility</p:attrName>
                                        </p:attrNameLst>
                                      </p:cBhvr>
                                      <p:to>
                                        <p:strVal val="visible"/>
                                      </p:to>
                                    </p:set>
                                    <p:animEffect transition="in" filter="wipe(left)">
                                      <p:cBhvr>
                                        <p:cTn id="24" dur="500"/>
                                        <p:tgtEl>
                                          <p:spTgt spid="75779">
                                            <p:txEl>
                                              <p:pRg st="4" end="4"/>
                                            </p:txEl>
                                          </p:spTgt>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75779">
                                            <p:txEl>
                                              <p:pRg st="5" end="5"/>
                                            </p:txEl>
                                          </p:spTgt>
                                        </p:tgtEl>
                                        <p:attrNameLst>
                                          <p:attrName>style.visibility</p:attrName>
                                        </p:attrNameLst>
                                      </p:cBhvr>
                                      <p:to>
                                        <p:strVal val="visible"/>
                                      </p:to>
                                    </p:set>
                                    <p:animEffect transition="in" filter="wipe(left)">
                                      <p:cBhvr>
                                        <p:cTn id="28" dur="500"/>
                                        <p:tgtEl>
                                          <p:spTgt spid="75779">
                                            <p:txEl>
                                              <p:pRg st="5" end="5"/>
                                            </p:txEl>
                                          </p:spTgt>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75779">
                                            <p:txEl>
                                              <p:pRg st="6" end="6"/>
                                            </p:txEl>
                                          </p:spTgt>
                                        </p:tgtEl>
                                        <p:attrNameLst>
                                          <p:attrName>style.visibility</p:attrName>
                                        </p:attrNameLst>
                                      </p:cBhvr>
                                      <p:to>
                                        <p:strVal val="visible"/>
                                      </p:to>
                                    </p:set>
                                    <p:animEffect transition="in" filter="wipe(left)">
                                      <p:cBhvr>
                                        <p:cTn id="32" dur="500"/>
                                        <p:tgtEl>
                                          <p:spTgt spid="75779">
                                            <p:txEl>
                                              <p:pRg st="6" end="6"/>
                                            </p:txEl>
                                          </p:spTgt>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75779">
                                            <p:txEl>
                                              <p:pRg st="7" end="7"/>
                                            </p:txEl>
                                          </p:spTgt>
                                        </p:tgtEl>
                                        <p:attrNameLst>
                                          <p:attrName>style.visibility</p:attrName>
                                        </p:attrNameLst>
                                      </p:cBhvr>
                                      <p:to>
                                        <p:strVal val="visible"/>
                                      </p:to>
                                    </p:set>
                                    <p:animEffect transition="in" filter="wipe(left)">
                                      <p:cBhvr>
                                        <p:cTn id="36" dur="500"/>
                                        <p:tgtEl>
                                          <p:spTgt spid="75779">
                                            <p:txEl>
                                              <p:pRg st="7" end="7"/>
                                            </p:txEl>
                                          </p:spTgt>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75779">
                                            <p:txEl>
                                              <p:pRg st="8" end="8"/>
                                            </p:txEl>
                                          </p:spTgt>
                                        </p:tgtEl>
                                        <p:attrNameLst>
                                          <p:attrName>style.visibility</p:attrName>
                                        </p:attrNameLst>
                                      </p:cBhvr>
                                      <p:to>
                                        <p:strVal val="visible"/>
                                      </p:to>
                                    </p:set>
                                    <p:animEffect transition="in" filter="wipe(left)">
                                      <p:cBhvr>
                                        <p:cTn id="40" dur="500"/>
                                        <p:tgtEl>
                                          <p:spTgt spid="75779">
                                            <p:txEl>
                                              <p:pRg st="8" end="8"/>
                                            </p:txEl>
                                          </p:spTgt>
                                        </p:tgtEl>
                                      </p:cBhvr>
                                    </p:animEffect>
                                  </p:childTnLst>
                                </p:cTn>
                              </p:par>
                            </p:childTnLst>
                          </p:cTn>
                        </p:par>
                        <p:par>
                          <p:cTn id="41" fill="hold">
                            <p:stCondLst>
                              <p:cond delay="3500"/>
                            </p:stCondLst>
                            <p:childTnLst>
                              <p:par>
                                <p:cTn id="42" presetID="22" presetClass="entr" presetSubtype="8" fill="hold" grpId="0" nodeType="afterEffect">
                                  <p:stCondLst>
                                    <p:cond delay="0"/>
                                  </p:stCondLst>
                                  <p:childTnLst>
                                    <p:set>
                                      <p:cBhvr>
                                        <p:cTn id="43" dur="1" fill="hold">
                                          <p:stCondLst>
                                            <p:cond delay="0"/>
                                          </p:stCondLst>
                                        </p:cTn>
                                        <p:tgtEl>
                                          <p:spTgt spid="75779">
                                            <p:txEl>
                                              <p:pRg st="9" end="9"/>
                                            </p:txEl>
                                          </p:spTgt>
                                        </p:tgtEl>
                                        <p:attrNameLst>
                                          <p:attrName>style.visibility</p:attrName>
                                        </p:attrNameLst>
                                      </p:cBhvr>
                                      <p:to>
                                        <p:strVal val="visible"/>
                                      </p:to>
                                    </p:set>
                                    <p:animEffect transition="in" filter="wipe(left)">
                                      <p:cBhvr>
                                        <p:cTn id="44" dur="500"/>
                                        <p:tgtEl>
                                          <p:spTgt spid="7577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9"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3" name="Slide Number Placeholder 2"/>
          <p:cNvSpPr>
            <a:spLocks noGrp="1"/>
          </p:cNvSpPr>
          <p:nvPr>
            <p:ph type="sldNum" sz="quarter" idx="11"/>
          </p:nvPr>
        </p:nvSpPr>
        <p:spPr/>
        <p:txBody>
          <a:bodyPr/>
          <a:lstStyle/>
          <a:p>
            <a:pPr>
              <a:defRPr/>
            </a:pPr>
            <a:r>
              <a:rPr lang="en-US" dirty="0" smtClean="0"/>
              <a:t>2–</a:t>
            </a:r>
            <a:fld id="{038B3CA7-42C0-4034-8ECB-182B923D6494}" type="slidenum">
              <a:rPr lang="en-US" smtClean="0">
                <a:cs typeface="+mn-cs"/>
              </a:rPr>
              <a:pPr>
                <a:defRPr/>
              </a:pPr>
              <a:t>43</a:t>
            </a:fld>
            <a:endParaRPr lang="en-US" dirty="0">
              <a:cs typeface="+mn-cs"/>
            </a:endParaRPr>
          </a:p>
        </p:txBody>
      </p:sp>
      <p:sp>
        <p:nvSpPr>
          <p:cNvPr id="4" name="Title 3"/>
          <p:cNvSpPr>
            <a:spLocks noGrp="1"/>
          </p:cNvSpPr>
          <p:nvPr>
            <p:ph type="title"/>
          </p:nvPr>
        </p:nvSpPr>
        <p:spPr>
          <a:xfrm>
            <a:off x="523875" y="197831"/>
            <a:ext cx="8077200" cy="584775"/>
          </a:xfrm>
        </p:spPr>
        <p:txBody>
          <a:bodyPr/>
          <a:lstStyle/>
          <a:p>
            <a:r>
              <a:rPr lang="en-US" dirty="0"/>
              <a:t>Moral </a:t>
            </a:r>
            <a:r>
              <a:rPr lang="en-US" dirty="0" smtClean="0"/>
              <a:t>Rationalizations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xmlns="" val="104852206"/>
              </p:ext>
            </p:extLst>
          </p:nvPr>
        </p:nvGraphicFramePr>
        <p:xfrm>
          <a:off x="548684" y="1234415"/>
          <a:ext cx="7955193" cy="4846320"/>
        </p:xfrm>
        <a:graphic>
          <a:graphicData uri="http://schemas.openxmlformats.org/drawingml/2006/table">
            <a:tbl>
              <a:tblPr firstRow="1" bandRow="1">
                <a:tableStyleId>{5C22544A-7EE6-4342-B048-85BDC9FD1C3A}</a:tableStyleId>
              </a:tblPr>
              <a:tblGrid>
                <a:gridCol w="3200365"/>
                <a:gridCol w="4754828"/>
              </a:tblGrid>
              <a:tr h="370840">
                <a:tc>
                  <a:txBody>
                    <a:bodyPr/>
                    <a:lstStyle/>
                    <a:p>
                      <a:pPr>
                        <a:spcBef>
                          <a:spcPts val="0"/>
                        </a:spcBef>
                      </a:pPr>
                      <a:r>
                        <a:rPr lang="en-US" sz="1800" b="1" i="1" dirty="0" smtClean="0">
                          <a:solidFill>
                            <a:schemeClr val="tx1"/>
                          </a:solidFill>
                        </a:rPr>
                        <a:t>Higher purpose</a:t>
                      </a:r>
                      <a:endParaRPr lang="en-US" sz="1800" b="1" i="1" dirty="0">
                        <a:solidFill>
                          <a:schemeClr val="tx1"/>
                        </a:solidFill>
                      </a:endParaRP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spcBef>
                          <a:spcPts val="0"/>
                        </a:spcBef>
                        <a:buFontTx/>
                        <a:buNone/>
                      </a:pPr>
                      <a:r>
                        <a:rPr lang="en-US" sz="1800" b="0" baseline="0" dirty="0" smtClean="0">
                          <a:solidFill>
                            <a:schemeClr val="tx1"/>
                          </a:solidFill>
                        </a:rPr>
                        <a:t>Rationalizing immoral behavior in terms of a higher purpose </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70840">
                <a:tc>
                  <a:txBody>
                    <a:bodyPr/>
                    <a:lstStyle/>
                    <a:p>
                      <a:pPr>
                        <a:spcBef>
                          <a:spcPts val="0"/>
                        </a:spcBef>
                      </a:pPr>
                      <a:r>
                        <a:rPr lang="en-US" sz="1800" b="1" i="1" dirty="0" smtClean="0"/>
                        <a:t>Displacement of responsibility</a:t>
                      </a:r>
                      <a:endParaRPr lang="en-US" sz="1800" b="1" i="1" dirty="0"/>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spcBef>
                          <a:spcPts val="0"/>
                        </a:spcBef>
                        <a:buFontTx/>
                        <a:buNone/>
                      </a:pPr>
                      <a:r>
                        <a:rPr lang="en-US" sz="1800" baseline="0" dirty="0" smtClean="0"/>
                        <a:t>Blaming one’s unethical behavior on others</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70840">
                <a:tc>
                  <a:txBody>
                    <a:bodyPr/>
                    <a:lstStyle/>
                    <a:p>
                      <a:pPr>
                        <a:spcBef>
                          <a:spcPts val="0"/>
                        </a:spcBef>
                      </a:pPr>
                      <a:r>
                        <a:rPr lang="en-US" sz="1800" b="1" i="1" dirty="0" smtClean="0"/>
                        <a:t>Diffusion</a:t>
                      </a:r>
                      <a:r>
                        <a:rPr lang="en-US" sz="1800" b="1" i="1" baseline="0" dirty="0" smtClean="0"/>
                        <a:t> of responsibility</a:t>
                      </a:r>
                      <a:endParaRPr lang="en-US" sz="1800" b="1" i="1" dirty="0"/>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spcBef>
                          <a:spcPts val="0"/>
                        </a:spcBef>
                        <a:buFontTx/>
                        <a:buNone/>
                      </a:pPr>
                      <a:r>
                        <a:rPr lang="en-US" sz="1800" baseline="0" dirty="0" smtClean="0"/>
                        <a:t>Using the unethical behavior with no one person being held responsible</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70840">
                <a:tc>
                  <a:txBody>
                    <a:bodyPr/>
                    <a:lstStyle/>
                    <a:p>
                      <a:pPr>
                        <a:spcBef>
                          <a:spcPts val="0"/>
                        </a:spcBef>
                      </a:pPr>
                      <a:r>
                        <a:rPr lang="en-US" sz="1800" b="1" i="1" dirty="0" smtClean="0"/>
                        <a:t>Advantageous comparison</a:t>
                      </a:r>
                      <a:endParaRPr lang="en-US" sz="1800" b="1" i="1" dirty="0"/>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spcBef>
                          <a:spcPts val="0"/>
                        </a:spcBef>
                        <a:buFontTx/>
                        <a:buNone/>
                      </a:pPr>
                      <a:r>
                        <a:rPr lang="en-US" sz="1800" baseline="0" dirty="0" smtClean="0"/>
                        <a:t>Comparing oneself to others who are worse</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70840">
                <a:tc>
                  <a:txBody>
                    <a:bodyPr/>
                    <a:lstStyle/>
                    <a:p>
                      <a:pPr>
                        <a:spcBef>
                          <a:spcPts val="0"/>
                        </a:spcBef>
                      </a:pPr>
                      <a:r>
                        <a:rPr lang="en-US" sz="1800" b="1" i="1" dirty="0" smtClean="0"/>
                        <a:t>Disregard or distortion</a:t>
                      </a:r>
                      <a:r>
                        <a:rPr lang="en-US" sz="1800" b="1" i="1" baseline="0" dirty="0" smtClean="0"/>
                        <a:t> of consequences</a:t>
                      </a:r>
                      <a:endParaRPr lang="en-US" sz="1800" b="1" i="1" dirty="0"/>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spcBef>
                          <a:spcPts val="0"/>
                        </a:spcBef>
                        <a:buFontTx/>
                        <a:buNone/>
                      </a:pPr>
                      <a:r>
                        <a:rPr lang="en-US" sz="1800" baseline="0" dirty="0" smtClean="0"/>
                        <a:t>Minimizing the harm caused by the unethical behavior</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70840">
                <a:tc>
                  <a:txBody>
                    <a:bodyPr/>
                    <a:lstStyle/>
                    <a:p>
                      <a:pPr>
                        <a:spcBef>
                          <a:spcPts val="0"/>
                        </a:spcBef>
                      </a:pPr>
                      <a:r>
                        <a:rPr lang="en-US" sz="1800" b="1" i="1" dirty="0" smtClean="0"/>
                        <a:t>Attribution</a:t>
                      </a:r>
                      <a:r>
                        <a:rPr lang="en-US" sz="1800" b="1" i="1" baseline="0" dirty="0" smtClean="0"/>
                        <a:t> of blame</a:t>
                      </a:r>
                      <a:endParaRPr lang="en-US" sz="1800" b="1" i="1" dirty="0"/>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spcBef>
                          <a:spcPts val="0"/>
                        </a:spcBef>
                        <a:buFontTx/>
                        <a:buNone/>
                      </a:pPr>
                      <a:r>
                        <a:rPr lang="en-US" sz="1800" baseline="0" dirty="0" smtClean="0"/>
                        <a:t>Claiming the unethical behavior was caused by someone else’s behavior</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70840">
                <a:tc>
                  <a:txBody>
                    <a:bodyPr/>
                    <a:lstStyle/>
                    <a:p>
                      <a:pPr>
                        <a:spcBef>
                          <a:spcPts val="0"/>
                        </a:spcBef>
                      </a:pPr>
                      <a:r>
                        <a:rPr lang="en-US" sz="1800" b="1" i="1" dirty="0" smtClean="0"/>
                        <a:t>Euphemistic</a:t>
                      </a:r>
                      <a:r>
                        <a:rPr lang="en-US" sz="1800" b="1" i="1" baseline="0" dirty="0" smtClean="0"/>
                        <a:t> labeling</a:t>
                      </a:r>
                      <a:endParaRPr lang="en-US" sz="1800" b="1" i="1" dirty="0"/>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spcBef>
                          <a:spcPts val="0"/>
                        </a:spcBef>
                        <a:buFontTx/>
                        <a:buNone/>
                      </a:pPr>
                      <a:r>
                        <a:rPr lang="en-US" sz="1800" baseline="0" dirty="0" smtClean="0"/>
                        <a:t>Using “cosmetic” words to make the behavior sound acceptable</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bl>
          </a:graphicData>
        </a:graphic>
      </p:graphicFrame>
    </p:spTree>
    <p:extLst>
      <p:ext uri="{BB962C8B-B14F-4D97-AF65-F5344CB8AC3E}">
        <p14:creationId xmlns:p14="http://schemas.microsoft.com/office/powerpoint/2010/main" xmlns="" val="3985899687"/>
      </p:ext>
    </p:extLst>
  </p:cSld>
  <p:clrMapOvr>
    <a:masterClrMapping/>
  </p:clrMapOvr>
  <p:transition spd="slow">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60" name="Rectangle 4"/>
          <p:cNvSpPr>
            <a:spLocks noGrp="1" noChangeArrowheads="1"/>
          </p:cNvSpPr>
          <p:nvPr>
            <p:ph type="title"/>
          </p:nvPr>
        </p:nvSpPr>
        <p:spPr>
          <a:xfrm>
            <a:off x="523875" y="197831"/>
            <a:ext cx="8077200" cy="579438"/>
          </a:xfrm>
        </p:spPr>
        <p:txBody>
          <a:bodyPr/>
          <a:lstStyle/>
          <a:p>
            <a:r>
              <a:rPr lang="en-US" dirty="0" smtClean="0"/>
              <a:t>Stakeholder Approach to Ethics</a:t>
            </a:r>
            <a:endParaRPr lang="en-US" dirty="0"/>
          </a:p>
        </p:txBody>
      </p:sp>
      <p:sp>
        <p:nvSpPr>
          <p:cNvPr id="249859" name="Rectangle 3"/>
          <p:cNvSpPr>
            <a:spLocks noGrp="1" noChangeArrowheads="1"/>
          </p:cNvSpPr>
          <p:nvPr>
            <p:ph type="body" idx="4294967295"/>
          </p:nvPr>
        </p:nvSpPr>
        <p:spPr>
          <a:xfrm>
            <a:off x="514350" y="1234463"/>
            <a:ext cx="8102600" cy="5120299"/>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spcBef>
                <a:spcPts val="1200"/>
              </a:spcBef>
              <a:buClr>
                <a:srgbClr val="0070C0"/>
              </a:buClr>
            </a:pPr>
            <a:r>
              <a:rPr lang="en-US" dirty="0"/>
              <a:t>Creating a win-win situation for relevant parties affected by the decision</a:t>
            </a:r>
          </a:p>
          <a:p>
            <a:pPr>
              <a:spcBef>
                <a:spcPts val="1200"/>
              </a:spcBef>
              <a:buClr>
                <a:srgbClr val="0070C0"/>
              </a:buClr>
            </a:pPr>
            <a:r>
              <a:rPr lang="en-US" dirty="0"/>
              <a:t>“Am I proud to tell relevant stakeholders my decision?”</a:t>
            </a:r>
          </a:p>
          <a:p>
            <a:pPr>
              <a:spcBef>
                <a:spcPts val="1200"/>
              </a:spcBef>
              <a:buClr>
                <a:srgbClr val="0070C0"/>
              </a:buClr>
            </a:pPr>
            <a:endParaRPr lang="en-US" dirty="0"/>
          </a:p>
          <a:p>
            <a:pPr>
              <a:spcBef>
                <a:spcPts val="1200"/>
              </a:spcBef>
              <a:buClr>
                <a:srgbClr val="0070C0"/>
              </a:buClr>
            </a:pPr>
            <a:endParaRPr lang="en-US" dirty="0"/>
          </a:p>
          <a:p>
            <a:pPr>
              <a:spcBef>
                <a:spcPts val="1200"/>
              </a:spcBef>
              <a:buClr>
                <a:srgbClr val="0070C0"/>
              </a:buClr>
            </a:pPr>
            <a:endParaRPr lang="en-US" dirty="0"/>
          </a:p>
        </p:txBody>
      </p:sp>
      <p:sp>
        <p:nvSpPr>
          <p:cNvPr id="6" name="Footer Placeholder 5"/>
          <p:cNvSpPr>
            <a:spLocks noGrp="1"/>
          </p:cNvSpPr>
          <p:nvPr>
            <p:ph type="ftr" sz="quarter" idx="11"/>
          </p:nvPr>
        </p:nvSpPr>
        <p:spPr>
          <a:xfrm>
            <a:off x="274367" y="6354763"/>
            <a:ext cx="5851525" cy="366712"/>
          </a:xfrm>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7" name="Slide Number Placeholder 6"/>
          <p:cNvSpPr>
            <a:spLocks noGrp="1"/>
          </p:cNvSpPr>
          <p:nvPr>
            <p:ph type="sldNum" sz="quarter" idx="10"/>
          </p:nvPr>
        </p:nvSpPr>
        <p:spPr>
          <a:xfrm>
            <a:off x="6659563" y="6354763"/>
            <a:ext cx="2209800" cy="366712"/>
          </a:xfrm>
        </p:spPr>
        <p:txBody>
          <a:bodyPr/>
          <a:lstStyle/>
          <a:p>
            <a:pPr>
              <a:defRPr/>
            </a:pPr>
            <a:r>
              <a:rPr lang="en-US" dirty="0" smtClean="0"/>
              <a:t>2–</a:t>
            </a:r>
            <a:fld id="{3A4B463A-2C18-4BB4-9F42-077004D40555}" type="slidenum">
              <a:rPr lang="en-US" smtClean="0"/>
              <a:pPr>
                <a:defRPr/>
              </a:pPr>
              <a:t>44</a:t>
            </a:fld>
            <a:endParaRPr lang="en-US" dirty="0"/>
          </a:p>
        </p:txBody>
      </p:sp>
    </p:spTree>
  </p:cSld>
  <p:clrMapOvr>
    <a:masterClrMapping/>
  </p:clrMapOvr>
  <p:transition spd="slow">
    <p:cut thruBlk="1"/>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8" name="Rectangle 4"/>
          <p:cNvSpPr>
            <a:spLocks noGrp="1" noChangeArrowheads="1"/>
          </p:cNvSpPr>
          <p:nvPr>
            <p:ph type="title"/>
          </p:nvPr>
        </p:nvSpPr>
        <p:spPr>
          <a:xfrm>
            <a:off x="523875" y="197831"/>
            <a:ext cx="8077200" cy="579438"/>
          </a:xfrm>
        </p:spPr>
        <p:txBody>
          <a:bodyPr/>
          <a:lstStyle/>
          <a:p>
            <a:r>
              <a:rPr lang="en-US" dirty="0" smtClean="0"/>
              <a:t>What Does It Take to Be an Ethical Leader?</a:t>
            </a:r>
            <a:endParaRPr lang="en-US" dirty="0"/>
          </a:p>
        </p:txBody>
      </p:sp>
      <p:sp>
        <p:nvSpPr>
          <p:cNvPr id="226307" name="Rectangle 3"/>
          <p:cNvSpPr>
            <a:spLocks noGrp="1" noChangeArrowheads="1"/>
          </p:cNvSpPr>
          <p:nvPr>
            <p:ph type="body" idx="4294967295"/>
          </p:nvPr>
        </p:nvSpPr>
        <p:spPr>
          <a:xfrm>
            <a:off x="514350" y="1234463"/>
            <a:ext cx="8102600" cy="5120299"/>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spcBef>
                <a:spcPts val="1200"/>
              </a:spcBef>
              <a:buClr>
                <a:srgbClr val="0070C0"/>
              </a:buClr>
            </a:pPr>
            <a:r>
              <a:rPr lang="en-US" b="1" i="1" dirty="0">
                <a:solidFill>
                  <a:srgbClr val="C00000"/>
                </a:solidFill>
              </a:rPr>
              <a:t>Courage!</a:t>
            </a:r>
          </a:p>
          <a:p>
            <a:pPr>
              <a:spcBef>
                <a:spcPts val="1200"/>
              </a:spcBef>
              <a:buClr>
                <a:srgbClr val="0070C0"/>
              </a:buClr>
            </a:pPr>
            <a:r>
              <a:rPr lang="en-US" dirty="0"/>
              <a:t>An ethically courageous leader must:</a:t>
            </a:r>
          </a:p>
          <a:p>
            <a:pPr lvl="1"/>
            <a:r>
              <a:rPr lang="en-US" dirty="0"/>
              <a:t>Focus on a higher purpose</a:t>
            </a:r>
          </a:p>
          <a:p>
            <a:pPr lvl="1"/>
            <a:r>
              <a:rPr lang="en-US" dirty="0"/>
              <a:t>Draw strength from others</a:t>
            </a:r>
          </a:p>
          <a:p>
            <a:pPr lvl="2"/>
            <a:r>
              <a:rPr lang="en-US" dirty="0"/>
              <a:t>Family and friends</a:t>
            </a:r>
          </a:p>
          <a:p>
            <a:pPr lvl="1"/>
            <a:r>
              <a:rPr lang="en-US" dirty="0"/>
              <a:t>Take risks without fear of failure</a:t>
            </a:r>
          </a:p>
          <a:p>
            <a:pPr lvl="2"/>
            <a:r>
              <a:rPr lang="en-US" dirty="0"/>
              <a:t>We all fail sometimes</a:t>
            </a:r>
          </a:p>
          <a:p>
            <a:pPr lvl="1"/>
            <a:r>
              <a:rPr lang="en-US" dirty="0"/>
              <a:t>Use frustration and anger for good</a:t>
            </a:r>
          </a:p>
          <a:p>
            <a:pPr lvl="1"/>
            <a:r>
              <a:rPr lang="en-US" dirty="0"/>
              <a:t>Take action to stop unethical behavior</a:t>
            </a:r>
          </a:p>
        </p:txBody>
      </p:sp>
      <p:sp>
        <p:nvSpPr>
          <p:cNvPr id="12" name="Footer Placeholder 11"/>
          <p:cNvSpPr>
            <a:spLocks noGrp="1"/>
          </p:cNvSpPr>
          <p:nvPr>
            <p:ph type="ftr" sz="quarter" idx="11"/>
          </p:nvPr>
        </p:nvSpPr>
        <p:spPr>
          <a:xfrm>
            <a:off x="274367" y="6354763"/>
            <a:ext cx="5851525" cy="366712"/>
          </a:xfrm>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13" name="Slide Number Placeholder 12"/>
          <p:cNvSpPr>
            <a:spLocks noGrp="1"/>
          </p:cNvSpPr>
          <p:nvPr>
            <p:ph type="sldNum" sz="quarter" idx="10"/>
          </p:nvPr>
        </p:nvSpPr>
        <p:spPr>
          <a:xfrm>
            <a:off x="6659563" y="6354763"/>
            <a:ext cx="2209800" cy="366712"/>
          </a:xfrm>
        </p:spPr>
        <p:txBody>
          <a:bodyPr/>
          <a:lstStyle/>
          <a:p>
            <a:pPr>
              <a:defRPr/>
            </a:pPr>
            <a:r>
              <a:rPr lang="en-US" dirty="0" smtClean="0"/>
              <a:t>2–</a:t>
            </a:r>
            <a:fld id="{3A4B463A-2C18-4BB4-9F42-077004D40555}" type="slidenum">
              <a:rPr lang="en-US" smtClean="0"/>
              <a:pPr>
                <a:defRPr/>
              </a:pPr>
              <a:t>45</a:t>
            </a:fld>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6307">
                                            <p:txEl>
                                              <p:pRg st="0" end="0"/>
                                            </p:txEl>
                                          </p:spTgt>
                                        </p:tgtEl>
                                        <p:attrNameLst>
                                          <p:attrName>style.visibility</p:attrName>
                                        </p:attrNameLst>
                                      </p:cBhvr>
                                      <p:to>
                                        <p:strVal val="visible"/>
                                      </p:to>
                                    </p:set>
                                    <p:animEffect transition="in" filter="wipe(left)">
                                      <p:cBhvr>
                                        <p:cTn id="7" dur="500"/>
                                        <p:tgtEl>
                                          <p:spTgt spid="226307">
                                            <p:txEl>
                                              <p:pRg st="0" end="0"/>
                                            </p:txEl>
                                          </p:spTgt>
                                        </p:tgtEl>
                                      </p:cBhvr>
                                    </p:animEffect>
                                  </p:childTnLst>
                                </p:cTn>
                              </p:par>
                            </p:childTnLst>
                          </p:cTn>
                        </p:par>
                      </p:childTnLst>
                    </p:cTn>
                  </p:par>
                  <p:par>
                    <p:cTn id="8" fill="hold">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26307">
                                            <p:txEl>
                                              <p:pRg st="1" end="1"/>
                                            </p:txEl>
                                          </p:spTgt>
                                        </p:tgtEl>
                                        <p:attrNameLst>
                                          <p:attrName>style.visibility</p:attrName>
                                        </p:attrNameLst>
                                      </p:cBhvr>
                                      <p:to>
                                        <p:strVal val="visible"/>
                                      </p:to>
                                    </p:set>
                                    <p:animEffect transition="in" filter="wipe(left)">
                                      <p:cBhvr>
                                        <p:cTn id="12" dur="500"/>
                                        <p:tgtEl>
                                          <p:spTgt spid="226307">
                                            <p:txEl>
                                              <p:pRg st="1" end="1"/>
                                            </p:txEl>
                                          </p:spTgt>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26307">
                                            <p:txEl>
                                              <p:pRg st="2" end="2"/>
                                            </p:txEl>
                                          </p:spTgt>
                                        </p:tgtEl>
                                        <p:attrNameLst>
                                          <p:attrName>style.visibility</p:attrName>
                                        </p:attrNameLst>
                                      </p:cBhvr>
                                      <p:to>
                                        <p:strVal val="visible"/>
                                      </p:to>
                                    </p:set>
                                    <p:animEffect transition="in" filter="wipe(left)">
                                      <p:cBhvr>
                                        <p:cTn id="16" dur="500"/>
                                        <p:tgtEl>
                                          <p:spTgt spid="226307">
                                            <p:txEl>
                                              <p:pRg st="2" end="2"/>
                                            </p:txEl>
                                          </p:spTgt>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226307">
                                            <p:txEl>
                                              <p:pRg st="3" end="3"/>
                                            </p:txEl>
                                          </p:spTgt>
                                        </p:tgtEl>
                                        <p:attrNameLst>
                                          <p:attrName>style.visibility</p:attrName>
                                        </p:attrNameLst>
                                      </p:cBhvr>
                                      <p:to>
                                        <p:strVal val="visible"/>
                                      </p:to>
                                    </p:set>
                                    <p:animEffect transition="in" filter="wipe(left)">
                                      <p:cBhvr>
                                        <p:cTn id="20" dur="500"/>
                                        <p:tgtEl>
                                          <p:spTgt spid="226307">
                                            <p:txEl>
                                              <p:pRg st="3" end="3"/>
                                            </p:txEl>
                                          </p:spTgt>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226307">
                                            <p:txEl>
                                              <p:pRg st="4" end="4"/>
                                            </p:txEl>
                                          </p:spTgt>
                                        </p:tgtEl>
                                        <p:attrNameLst>
                                          <p:attrName>style.visibility</p:attrName>
                                        </p:attrNameLst>
                                      </p:cBhvr>
                                      <p:to>
                                        <p:strVal val="visible"/>
                                      </p:to>
                                    </p:set>
                                    <p:animEffect transition="in" filter="wipe(left)">
                                      <p:cBhvr>
                                        <p:cTn id="24" dur="500"/>
                                        <p:tgtEl>
                                          <p:spTgt spid="226307">
                                            <p:txEl>
                                              <p:pRg st="4" end="4"/>
                                            </p:txEl>
                                          </p:spTgt>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226307">
                                            <p:txEl>
                                              <p:pRg st="5" end="5"/>
                                            </p:txEl>
                                          </p:spTgt>
                                        </p:tgtEl>
                                        <p:attrNameLst>
                                          <p:attrName>style.visibility</p:attrName>
                                        </p:attrNameLst>
                                      </p:cBhvr>
                                      <p:to>
                                        <p:strVal val="visible"/>
                                      </p:to>
                                    </p:set>
                                    <p:animEffect transition="in" filter="wipe(left)">
                                      <p:cBhvr>
                                        <p:cTn id="28" dur="500"/>
                                        <p:tgtEl>
                                          <p:spTgt spid="226307">
                                            <p:txEl>
                                              <p:pRg st="5" end="5"/>
                                            </p:txEl>
                                          </p:spTgt>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226307">
                                            <p:txEl>
                                              <p:pRg st="6" end="6"/>
                                            </p:txEl>
                                          </p:spTgt>
                                        </p:tgtEl>
                                        <p:attrNameLst>
                                          <p:attrName>style.visibility</p:attrName>
                                        </p:attrNameLst>
                                      </p:cBhvr>
                                      <p:to>
                                        <p:strVal val="visible"/>
                                      </p:to>
                                    </p:set>
                                    <p:animEffect transition="in" filter="wipe(left)">
                                      <p:cBhvr>
                                        <p:cTn id="32" dur="500"/>
                                        <p:tgtEl>
                                          <p:spTgt spid="226307">
                                            <p:txEl>
                                              <p:pRg st="6" end="6"/>
                                            </p:txEl>
                                          </p:spTgt>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226307">
                                            <p:txEl>
                                              <p:pRg st="7" end="7"/>
                                            </p:txEl>
                                          </p:spTgt>
                                        </p:tgtEl>
                                        <p:attrNameLst>
                                          <p:attrName>style.visibility</p:attrName>
                                        </p:attrNameLst>
                                      </p:cBhvr>
                                      <p:to>
                                        <p:strVal val="visible"/>
                                      </p:to>
                                    </p:set>
                                    <p:animEffect transition="in" filter="wipe(left)">
                                      <p:cBhvr>
                                        <p:cTn id="36" dur="500"/>
                                        <p:tgtEl>
                                          <p:spTgt spid="226307">
                                            <p:txEl>
                                              <p:pRg st="7" end="7"/>
                                            </p:txEl>
                                          </p:spTgt>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226307">
                                            <p:txEl>
                                              <p:pRg st="8" end="8"/>
                                            </p:txEl>
                                          </p:spTgt>
                                        </p:tgtEl>
                                        <p:attrNameLst>
                                          <p:attrName>style.visibility</p:attrName>
                                        </p:attrNameLst>
                                      </p:cBhvr>
                                      <p:to>
                                        <p:strVal val="visible"/>
                                      </p:to>
                                    </p:set>
                                    <p:animEffect transition="in" filter="wipe(left)">
                                      <p:cBhvr>
                                        <p:cTn id="40" dur="500"/>
                                        <p:tgtEl>
                                          <p:spTgt spid="22630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07"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2" name="Rectangle 4"/>
          <p:cNvSpPr>
            <a:spLocks noGrp="1" noChangeArrowheads="1"/>
          </p:cNvSpPr>
          <p:nvPr>
            <p:ph type="title"/>
          </p:nvPr>
        </p:nvSpPr>
        <p:spPr>
          <a:xfrm>
            <a:off x="523875" y="197831"/>
            <a:ext cx="8077200" cy="579438"/>
          </a:xfrm>
        </p:spPr>
        <p:txBody>
          <a:bodyPr/>
          <a:lstStyle/>
          <a:p>
            <a:r>
              <a:rPr lang="en-US" dirty="0" smtClean="0"/>
              <a:t>Discussion Question</a:t>
            </a:r>
            <a:endParaRPr lang="en-US" dirty="0"/>
          </a:p>
        </p:txBody>
      </p:sp>
      <p:sp>
        <p:nvSpPr>
          <p:cNvPr id="78851" name="Rectangle 3"/>
          <p:cNvSpPr>
            <a:spLocks noGrp="1" noChangeArrowheads="1"/>
          </p:cNvSpPr>
          <p:nvPr>
            <p:ph type="body" idx="4294967295"/>
          </p:nvPr>
        </p:nvSpPr>
        <p:spPr>
          <a:xfrm>
            <a:off x="514350" y="1600219"/>
            <a:ext cx="7806649" cy="4754543"/>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spcBef>
                <a:spcPts val="1200"/>
              </a:spcBef>
              <a:buClr>
                <a:srgbClr val="0070C0"/>
              </a:buClr>
            </a:pPr>
            <a:r>
              <a:rPr lang="en-US" dirty="0"/>
              <a:t>Do you believe that if you use ethical behavior it will pay off in the long run?</a:t>
            </a:r>
          </a:p>
        </p:txBody>
      </p:sp>
      <p:sp>
        <p:nvSpPr>
          <p:cNvPr id="9" name="Footer Placeholder 8"/>
          <p:cNvSpPr>
            <a:spLocks noGrp="1"/>
          </p:cNvSpPr>
          <p:nvPr>
            <p:ph type="ftr" sz="quarter" idx="11"/>
          </p:nvPr>
        </p:nvSpPr>
        <p:spPr>
          <a:xfrm>
            <a:off x="274367" y="6354763"/>
            <a:ext cx="5851525" cy="366712"/>
          </a:xfrm>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10" name="Slide Number Placeholder 9"/>
          <p:cNvSpPr>
            <a:spLocks noGrp="1"/>
          </p:cNvSpPr>
          <p:nvPr>
            <p:ph type="sldNum" sz="quarter" idx="10"/>
          </p:nvPr>
        </p:nvSpPr>
        <p:spPr>
          <a:xfrm>
            <a:off x="6659563" y="6354763"/>
            <a:ext cx="2209800" cy="366712"/>
          </a:xfrm>
        </p:spPr>
        <p:txBody>
          <a:bodyPr/>
          <a:lstStyle/>
          <a:p>
            <a:pPr>
              <a:defRPr/>
            </a:pPr>
            <a:r>
              <a:rPr lang="en-US" dirty="0" smtClean="0"/>
              <a:t>2–</a:t>
            </a:r>
            <a:fld id="{3A4B463A-2C18-4BB4-9F42-077004D40555}" type="slidenum">
              <a:rPr lang="en-US" smtClean="0"/>
              <a:pPr>
                <a:defRPr/>
              </a:pPr>
              <a:t>46</a:t>
            </a:fld>
            <a:endParaRPr lang="en-US" dirty="0"/>
          </a:p>
        </p:txBody>
      </p:sp>
    </p:spTree>
  </p:cSld>
  <p:clrMapOvr>
    <a:masterClrMapping/>
  </p:clrMapOvr>
  <p:transition spd="slow">
    <p:cut thruBlk="1"/>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pPr>
              <a:buClr>
                <a:srgbClr val="0070C0"/>
              </a:buClr>
            </a:pPr>
            <a:r>
              <a:rPr lang="en-US" sz="2000" dirty="0"/>
              <a:t>Achievement Motivation </a:t>
            </a:r>
            <a:r>
              <a:rPr lang="en-US" sz="2000" dirty="0" smtClean="0"/>
              <a:t>Theory</a:t>
            </a:r>
          </a:p>
          <a:p>
            <a:pPr>
              <a:buClr>
                <a:srgbClr val="0070C0"/>
              </a:buClr>
            </a:pPr>
            <a:r>
              <a:rPr lang="en-US" sz="2000" dirty="0" smtClean="0"/>
              <a:t>adjustment </a:t>
            </a:r>
            <a:r>
              <a:rPr lang="en-US" sz="2000" dirty="0"/>
              <a:t>personality </a:t>
            </a:r>
            <a:r>
              <a:rPr lang="en-US" sz="2000" dirty="0" smtClean="0"/>
              <a:t>dimension</a:t>
            </a:r>
          </a:p>
          <a:p>
            <a:pPr>
              <a:buClr>
                <a:srgbClr val="0070C0"/>
              </a:buClr>
            </a:pPr>
            <a:r>
              <a:rPr lang="en-US" sz="2000" dirty="0" smtClean="0"/>
              <a:t>agreeableness </a:t>
            </a:r>
            <a:r>
              <a:rPr lang="en-US" sz="2000" dirty="0"/>
              <a:t>personality </a:t>
            </a:r>
            <a:r>
              <a:rPr lang="en-US" sz="2000" dirty="0" smtClean="0"/>
              <a:t>dimension</a:t>
            </a:r>
          </a:p>
          <a:p>
            <a:pPr>
              <a:buClr>
                <a:srgbClr val="0070C0"/>
              </a:buClr>
            </a:pPr>
            <a:r>
              <a:rPr lang="en-US" sz="2000" dirty="0" smtClean="0"/>
              <a:t>Attitudes</a:t>
            </a:r>
          </a:p>
          <a:p>
            <a:pPr>
              <a:buClr>
                <a:srgbClr val="0070C0"/>
              </a:buClr>
            </a:pPr>
            <a:r>
              <a:rPr lang="en-US" sz="2000" dirty="0" smtClean="0"/>
              <a:t>Big </a:t>
            </a:r>
            <a:r>
              <a:rPr lang="en-US" sz="2000" dirty="0"/>
              <a:t>Five Model of </a:t>
            </a:r>
            <a:r>
              <a:rPr lang="en-US" sz="2000" dirty="0" smtClean="0"/>
              <a:t>Personality</a:t>
            </a:r>
          </a:p>
          <a:p>
            <a:pPr>
              <a:buClr>
                <a:srgbClr val="0070C0"/>
              </a:buClr>
            </a:pPr>
            <a:r>
              <a:rPr lang="en-US" sz="2000" dirty="0" smtClean="0"/>
              <a:t>conscientiousness </a:t>
            </a:r>
            <a:r>
              <a:rPr lang="en-US" sz="2000" dirty="0"/>
              <a:t>personality </a:t>
            </a:r>
            <a:r>
              <a:rPr lang="en-US" sz="2000" dirty="0" smtClean="0"/>
              <a:t>dimension</a:t>
            </a:r>
          </a:p>
          <a:p>
            <a:pPr>
              <a:buClr>
                <a:srgbClr val="0070C0"/>
              </a:buClr>
            </a:pPr>
            <a:r>
              <a:rPr lang="en-US" sz="2000" dirty="0" smtClean="0"/>
              <a:t>Ethics</a:t>
            </a:r>
          </a:p>
          <a:p>
            <a:pPr>
              <a:buClr>
                <a:srgbClr val="0070C0"/>
              </a:buClr>
            </a:pPr>
            <a:r>
              <a:rPr lang="en-US" sz="2000" dirty="0" smtClean="0"/>
              <a:t>Leader </a:t>
            </a:r>
            <a:r>
              <a:rPr lang="en-US" sz="2000" dirty="0"/>
              <a:t>Motive Profile (LMP</a:t>
            </a:r>
            <a:r>
              <a:rPr lang="en-US" sz="2000" dirty="0" smtClean="0"/>
              <a:t>)</a:t>
            </a:r>
          </a:p>
          <a:p>
            <a:pPr>
              <a:buClr>
                <a:srgbClr val="0070C0"/>
              </a:buClr>
            </a:pPr>
            <a:r>
              <a:rPr lang="en-US" sz="2000" dirty="0" smtClean="0"/>
              <a:t>Leader </a:t>
            </a:r>
            <a:r>
              <a:rPr lang="en-US" sz="2000" dirty="0"/>
              <a:t>Motive Profile </a:t>
            </a:r>
            <a:r>
              <a:rPr lang="en-US" sz="2000" dirty="0" smtClean="0"/>
              <a:t>Theory</a:t>
            </a:r>
          </a:p>
        </p:txBody>
      </p:sp>
      <p:sp>
        <p:nvSpPr>
          <p:cNvPr id="3" name="Content Placeholder 2"/>
          <p:cNvSpPr>
            <a:spLocks noGrp="1"/>
          </p:cNvSpPr>
          <p:nvPr>
            <p:ph sz="half" idx="2"/>
          </p:nvPr>
        </p:nvSpPr>
        <p:spPr/>
        <p:txBody>
          <a:bodyPr/>
          <a:lstStyle/>
          <a:p>
            <a:pPr>
              <a:buClr>
                <a:srgbClr val="0070C0"/>
              </a:buClr>
            </a:pPr>
            <a:r>
              <a:rPr lang="en-US" sz="2000" dirty="0"/>
              <a:t>Moral justification</a:t>
            </a:r>
          </a:p>
          <a:p>
            <a:pPr>
              <a:buClr>
                <a:srgbClr val="0070C0"/>
              </a:buClr>
            </a:pPr>
            <a:r>
              <a:rPr lang="en-US" sz="2000" dirty="0" smtClean="0"/>
              <a:t>openness-to-experience </a:t>
            </a:r>
            <a:r>
              <a:rPr lang="en-US" sz="2000" dirty="0"/>
              <a:t>personality </a:t>
            </a:r>
            <a:r>
              <a:rPr lang="en-US" sz="2000" dirty="0" smtClean="0"/>
              <a:t>dimension</a:t>
            </a:r>
            <a:endParaRPr lang="en-US" sz="2000" dirty="0"/>
          </a:p>
          <a:p>
            <a:pPr>
              <a:buClr>
                <a:srgbClr val="0070C0"/>
              </a:buClr>
            </a:pPr>
            <a:r>
              <a:rPr lang="en-US" sz="2000" dirty="0" smtClean="0"/>
              <a:t>Personality</a:t>
            </a:r>
            <a:endParaRPr lang="en-US" sz="2000" dirty="0"/>
          </a:p>
          <a:p>
            <a:pPr>
              <a:buClr>
                <a:srgbClr val="0070C0"/>
              </a:buClr>
            </a:pPr>
            <a:r>
              <a:rPr lang="en-US" sz="2000" dirty="0"/>
              <a:t>Personality </a:t>
            </a:r>
            <a:r>
              <a:rPr lang="en-US" sz="2000" dirty="0" smtClean="0"/>
              <a:t>profiles</a:t>
            </a:r>
            <a:endParaRPr lang="en-US" sz="2000" dirty="0"/>
          </a:p>
          <a:p>
            <a:pPr>
              <a:buClr>
                <a:srgbClr val="0070C0"/>
              </a:buClr>
            </a:pPr>
            <a:r>
              <a:rPr lang="en-US" sz="2000" dirty="0"/>
              <a:t>Pygmalion </a:t>
            </a:r>
            <a:r>
              <a:rPr lang="en-US" sz="2000" dirty="0" smtClean="0"/>
              <a:t>effect</a:t>
            </a:r>
            <a:endParaRPr lang="en-US" sz="2000" dirty="0"/>
          </a:p>
          <a:p>
            <a:pPr>
              <a:buClr>
                <a:srgbClr val="0070C0"/>
              </a:buClr>
            </a:pPr>
            <a:r>
              <a:rPr lang="en-US" sz="2000" dirty="0" smtClean="0"/>
              <a:t>Self-concept</a:t>
            </a:r>
            <a:endParaRPr lang="en-US" sz="2000" dirty="0"/>
          </a:p>
          <a:p>
            <a:pPr>
              <a:buClr>
                <a:srgbClr val="0070C0"/>
              </a:buClr>
            </a:pPr>
            <a:r>
              <a:rPr lang="en-US" sz="2000" dirty="0"/>
              <a:t>stakeholder approach to </a:t>
            </a:r>
            <a:r>
              <a:rPr lang="en-US" sz="2000" dirty="0" smtClean="0"/>
              <a:t>ethics</a:t>
            </a:r>
            <a:endParaRPr lang="en-US" sz="2000" dirty="0"/>
          </a:p>
          <a:p>
            <a:pPr>
              <a:buClr>
                <a:srgbClr val="0070C0"/>
              </a:buClr>
            </a:pPr>
            <a:r>
              <a:rPr lang="en-US" sz="2000" dirty="0"/>
              <a:t>surgency personality </a:t>
            </a:r>
            <a:r>
              <a:rPr lang="en-US" sz="2000" dirty="0" smtClean="0"/>
              <a:t>dimension</a:t>
            </a:r>
            <a:endParaRPr lang="en-US" sz="2000" dirty="0"/>
          </a:p>
          <a:p>
            <a:pPr>
              <a:buClr>
                <a:srgbClr val="0070C0"/>
              </a:buClr>
            </a:pPr>
            <a:r>
              <a:rPr lang="en-US" sz="2000" dirty="0"/>
              <a:t>Theory X and Theory </a:t>
            </a:r>
            <a:r>
              <a:rPr lang="en-US" sz="2000" dirty="0" smtClean="0"/>
              <a:t>Y</a:t>
            </a:r>
            <a:endParaRPr lang="en-US" sz="2000" dirty="0"/>
          </a:p>
          <a:p>
            <a:pPr>
              <a:buClr>
                <a:srgbClr val="0070C0"/>
              </a:buClr>
            </a:pPr>
            <a:r>
              <a:rPr lang="en-US" sz="2000" dirty="0" smtClean="0"/>
              <a:t>Traits</a:t>
            </a:r>
            <a:endParaRPr lang="en-US" sz="2000" dirty="0"/>
          </a:p>
        </p:txBody>
      </p:sp>
      <p:sp>
        <p:nvSpPr>
          <p:cNvPr id="6" name="Slide Number Placeholder 5"/>
          <p:cNvSpPr>
            <a:spLocks noGrp="1"/>
          </p:cNvSpPr>
          <p:nvPr>
            <p:ph type="sldNum" sz="quarter" idx="10"/>
          </p:nvPr>
        </p:nvSpPr>
        <p:spPr/>
        <p:txBody>
          <a:bodyPr/>
          <a:lstStyle>
            <a:lvl1pPr>
              <a:defRPr/>
            </a:lvl1pPr>
          </a:lstStyle>
          <a:p>
            <a:r>
              <a:rPr lang="en-US" dirty="0" smtClean="0"/>
              <a:t>2–</a:t>
            </a:r>
            <a:fld id="{C20A81ED-8C36-40C6-B4DF-24F1B7BA4DB0}" type="slidenum">
              <a:rPr lang="en-US" smtClean="0"/>
              <a:pPr/>
              <a:t>47</a:t>
            </a:fld>
            <a:endParaRPr lang="en-US" dirty="0"/>
          </a:p>
        </p:txBody>
      </p:sp>
      <p:sp>
        <p:nvSpPr>
          <p:cNvPr id="7" name="Rectangle 4"/>
          <p:cNvSpPr>
            <a:spLocks noGrp="1" noChangeArrowheads="1"/>
          </p:cNvSpPr>
          <p:nvPr>
            <p:ph type="ftr" sz="quarter" idx="11"/>
          </p:nvPr>
        </p:nvSpPr>
        <p:spPr/>
        <p:txBody>
          <a:bodyPr/>
          <a:lstStyle>
            <a:lvl1pPr>
              <a:defRPr sz="700" b="1"/>
            </a:lvl1pPr>
          </a:lstStyle>
          <a:p>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xmlns="" val="3867586264"/>
      </p:ext>
    </p:extLst>
  </p:cSld>
  <p:clrMapOvr>
    <a:masterClrMapping/>
  </p:clrMapOvr>
  <p:transition spd="slow">
    <p:cut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ChangeArrowheads="1"/>
          </p:cNvSpPr>
          <p:nvPr>
            <p:ph type="title"/>
          </p:nvPr>
        </p:nvSpPr>
        <p:spPr/>
        <p:txBody>
          <a:bodyPr/>
          <a:lstStyle/>
          <a:p>
            <a:r>
              <a:rPr lang="en-US" dirty="0" smtClean="0"/>
              <a:t>Personality Profiles</a:t>
            </a:r>
            <a:endParaRPr lang="en-US" dirty="0"/>
          </a:p>
        </p:txBody>
      </p:sp>
      <p:sp>
        <p:nvSpPr>
          <p:cNvPr id="250883" name="Rectangle 3"/>
          <p:cNvSpPr>
            <a:spLocks noGrp="1" noChangeArrowheads="1"/>
          </p:cNvSpPr>
          <p:nvPr>
            <p:ph idx="1"/>
          </p:nvPr>
        </p:nvSpPr>
        <p:spPr>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buClr>
                <a:srgbClr val="336699"/>
              </a:buClr>
            </a:pPr>
            <a:r>
              <a:rPr lang="en-US" dirty="0"/>
              <a:t>Identify individual stronger and weaker traits</a:t>
            </a:r>
          </a:p>
          <a:p>
            <a:pPr>
              <a:buClr>
                <a:srgbClr val="336699"/>
              </a:buClr>
            </a:pPr>
            <a:r>
              <a:rPr lang="en-US" dirty="0"/>
              <a:t>Are used to ensure a proper match between the worker and the job</a:t>
            </a:r>
          </a:p>
          <a:p>
            <a:pPr>
              <a:buClr>
                <a:srgbClr val="336699"/>
              </a:buClr>
            </a:pPr>
            <a:r>
              <a:rPr lang="en-US" dirty="0"/>
              <a:t>Are also used to categorize people as a means of predicting job success </a:t>
            </a:r>
          </a:p>
        </p:txBody>
      </p:sp>
      <p:sp>
        <p:nvSpPr>
          <p:cNvPr id="7" name="Slide Number Placeholder 6"/>
          <p:cNvSpPr>
            <a:spLocks noGrp="1"/>
          </p:cNvSpPr>
          <p:nvPr>
            <p:ph type="sldNum" sz="quarter" idx="10"/>
          </p:nvPr>
        </p:nvSpPr>
        <p:spPr/>
        <p:txBody>
          <a:bodyPr/>
          <a:lstStyle/>
          <a:p>
            <a:r>
              <a:rPr lang="en-US" dirty="0" smtClean="0"/>
              <a:t>2–</a:t>
            </a:r>
            <a:fld id="{3A4B463A-2C18-4BB4-9F42-077004D40555}" type="slidenum">
              <a:rPr lang="en-US" smtClean="0"/>
              <a:pPr/>
              <a:t>5</a:t>
            </a:fld>
            <a:endParaRPr lang="en-US" dirty="0"/>
          </a:p>
        </p:txBody>
      </p:sp>
      <p:sp>
        <p:nvSpPr>
          <p:cNvPr id="6" name="Footer Placeholder 5"/>
          <p:cNvSpPr>
            <a:spLocks noGrp="1"/>
          </p:cNvSpPr>
          <p:nvPr>
            <p:ph type="ftr" sz="quarter" idx="11"/>
          </p:nvPr>
        </p:nvSpPr>
        <p:spPr/>
        <p:txBody>
          <a:bodyPr/>
          <a:lstStyle/>
          <a:p>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transition spd="slow">
    <p:cut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8" name="AutoShape 4"/>
          <p:cNvSpPr>
            <a:spLocks noChangeArrowheads="1"/>
          </p:cNvSpPr>
          <p:nvPr/>
        </p:nvSpPr>
        <p:spPr bwMode="auto">
          <a:xfrm>
            <a:off x="3200400" y="2423176"/>
            <a:ext cx="3124200" cy="2819400"/>
          </a:xfrm>
          <a:prstGeom prst="star5">
            <a:avLst/>
          </a:prstGeom>
          <a:solidFill>
            <a:srgbClr val="0099CC"/>
          </a:solidFill>
          <a:ln w="9525">
            <a:solidFill>
              <a:schemeClr val="tx1"/>
            </a:solidFill>
            <a:miter lim="800000"/>
            <a:headEnd/>
            <a:tailEnd/>
          </a:ln>
          <a:effectLst/>
          <a:extLst/>
        </p:spPr>
        <p:txBody>
          <a:bodyPr wrap="none" anchor="ctr"/>
          <a:lstStyle/>
          <a:p>
            <a:endParaRPr lang="en-US" dirty="0"/>
          </a:p>
        </p:txBody>
      </p:sp>
      <p:sp>
        <p:nvSpPr>
          <p:cNvPr id="241671" name="Text Box 7"/>
          <p:cNvSpPr txBox="1">
            <a:spLocks noChangeArrowheads="1"/>
          </p:cNvSpPr>
          <p:nvPr/>
        </p:nvSpPr>
        <p:spPr bwMode="auto">
          <a:xfrm>
            <a:off x="6537325" y="3108976"/>
            <a:ext cx="2019300" cy="11890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US" sz="2400" b="1" dirty="0">
                <a:solidFill>
                  <a:srgbClr val="1A3B19"/>
                </a:solidFill>
              </a:rPr>
              <a:t>Adjustment</a:t>
            </a:r>
          </a:p>
          <a:p>
            <a:endParaRPr lang="en-US" dirty="0"/>
          </a:p>
        </p:txBody>
      </p:sp>
      <p:sp>
        <p:nvSpPr>
          <p:cNvPr id="241672" name="Text Box 8"/>
          <p:cNvSpPr txBox="1">
            <a:spLocks noChangeArrowheads="1"/>
          </p:cNvSpPr>
          <p:nvPr/>
        </p:nvSpPr>
        <p:spPr bwMode="auto">
          <a:xfrm>
            <a:off x="3962400" y="1965976"/>
            <a:ext cx="164147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400" b="1" dirty="0"/>
              <a:t>Surgency</a:t>
            </a:r>
          </a:p>
        </p:txBody>
      </p:sp>
      <p:sp>
        <p:nvSpPr>
          <p:cNvPr id="241673" name="Text Box 9"/>
          <p:cNvSpPr txBox="1">
            <a:spLocks noChangeArrowheads="1"/>
          </p:cNvSpPr>
          <p:nvPr/>
        </p:nvSpPr>
        <p:spPr bwMode="auto">
          <a:xfrm>
            <a:off x="533400" y="3108976"/>
            <a:ext cx="2514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US" sz="2400" b="1" dirty="0">
                <a:solidFill>
                  <a:srgbClr val="A36101"/>
                </a:solidFill>
              </a:rPr>
              <a:t>Agreeableness</a:t>
            </a:r>
          </a:p>
        </p:txBody>
      </p:sp>
      <p:sp>
        <p:nvSpPr>
          <p:cNvPr id="241674" name="Text Box 10"/>
          <p:cNvSpPr txBox="1">
            <a:spLocks noChangeArrowheads="1"/>
          </p:cNvSpPr>
          <p:nvPr/>
        </p:nvSpPr>
        <p:spPr bwMode="auto">
          <a:xfrm>
            <a:off x="6019801" y="4404376"/>
            <a:ext cx="2209760" cy="830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a:r>
              <a:rPr lang="en-US" sz="2400" b="1" dirty="0">
                <a:solidFill>
                  <a:schemeClr val="tx2"/>
                </a:solidFill>
              </a:rPr>
              <a:t>Openness to </a:t>
            </a:r>
          </a:p>
          <a:p>
            <a:pPr algn="ctr"/>
            <a:r>
              <a:rPr lang="en-US" sz="2400" b="1" dirty="0">
                <a:solidFill>
                  <a:schemeClr val="tx2"/>
                </a:solidFill>
              </a:rPr>
              <a:t>experience</a:t>
            </a:r>
          </a:p>
        </p:txBody>
      </p:sp>
      <p:sp>
        <p:nvSpPr>
          <p:cNvPr id="241675" name="Text Box 11"/>
          <p:cNvSpPr txBox="1">
            <a:spLocks noChangeArrowheads="1"/>
          </p:cNvSpPr>
          <p:nvPr/>
        </p:nvSpPr>
        <p:spPr bwMode="auto">
          <a:xfrm>
            <a:off x="457200" y="4404376"/>
            <a:ext cx="31242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US" sz="2400" b="1" dirty="0">
                <a:solidFill>
                  <a:srgbClr val="009082"/>
                </a:solidFill>
              </a:rPr>
              <a:t>Conscientiousness</a:t>
            </a:r>
          </a:p>
        </p:txBody>
      </p:sp>
      <p:sp>
        <p:nvSpPr>
          <p:cNvPr id="241680" name="Line 16"/>
          <p:cNvSpPr>
            <a:spLocks noChangeShapeType="1"/>
          </p:cNvSpPr>
          <p:nvPr/>
        </p:nvSpPr>
        <p:spPr bwMode="auto">
          <a:xfrm>
            <a:off x="4800600" y="2499376"/>
            <a:ext cx="914400" cy="2743200"/>
          </a:xfrm>
          <a:prstGeom prst="line">
            <a:avLst/>
          </a:prstGeom>
          <a:noFill/>
          <a:ln w="9525">
            <a:solidFill>
              <a:schemeClr val="tx1"/>
            </a:solidFill>
            <a:miter lim="800000"/>
            <a:headEnd type="triangle" w="med" len="me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en-US" dirty="0"/>
          </a:p>
        </p:txBody>
      </p:sp>
      <p:sp>
        <p:nvSpPr>
          <p:cNvPr id="241681" name="Line 17"/>
          <p:cNvSpPr>
            <a:spLocks noChangeShapeType="1"/>
          </p:cNvSpPr>
          <p:nvPr/>
        </p:nvSpPr>
        <p:spPr bwMode="auto">
          <a:xfrm flipH="1">
            <a:off x="3810000" y="2499376"/>
            <a:ext cx="914400" cy="2743200"/>
          </a:xfrm>
          <a:prstGeom prst="line">
            <a:avLst/>
          </a:prstGeom>
          <a:noFill/>
          <a:ln w="9525">
            <a:solidFill>
              <a:schemeClr val="tx1"/>
            </a:solidFill>
            <a:miter lim="800000"/>
            <a:headEnd type="triangle" w="med" len="me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en-US" dirty="0"/>
          </a:p>
        </p:txBody>
      </p:sp>
      <p:sp>
        <p:nvSpPr>
          <p:cNvPr id="241682" name="Line 18"/>
          <p:cNvSpPr>
            <a:spLocks noChangeShapeType="1"/>
          </p:cNvSpPr>
          <p:nvPr/>
        </p:nvSpPr>
        <p:spPr bwMode="auto">
          <a:xfrm>
            <a:off x="3276600" y="3489976"/>
            <a:ext cx="3048000" cy="0"/>
          </a:xfrm>
          <a:prstGeom prst="line">
            <a:avLst/>
          </a:prstGeom>
          <a:noFill/>
          <a:ln w="9525">
            <a:solidFill>
              <a:schemeClr val="tx1"/>
            </a:solidFill>
            <a:miter lim="800000"/>
            <a:headEnd type="triangle" w="med" len="me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en-US" dirty="0"/>
          </a:p>
        </p:txBody>
      </p:sp>
      <p:sp>
        <p:nvSpPr>
          <p:cNvPr id="241683" name="Line 19"/>
          <p:cNvSpPr>
            <a:spLocks noChangeShapeType="1"/>
          </p:cNvSpPr>
          <p:nvPr/>
        </p:nvSpPr>
        <p:spPr bwMode="auto">
          <a:xfrm>
            <a:off x="3200400" y="3489976"/>
            <a:ext cx="2514600" cy="1752600"/>
          </a:xfrm>
          <a:prstGeom prst="line">
            <a:avLst/>
          </a:prstGeom>
          <a:noFill/>
          <a:ln w="9525">
            <a:solidFill>
              <a:schemeClr val="tx1"/>
            </a:solidFill>
            <a:miter lim="800000"/>
            <a:headEnd type="triangle" w="med" len="me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en-US" dirty="0"/>
          </a:p>
        </p:txBody>
      </p:sp>
      <p:sp>
        <p:nvSpPr>
          <p:cNvPr id="241684" name="Line 20"/>
          <p:cNvSpPr>
            <a:spLocks noChangeShapeType="1"/>
          </p:cNvSpPr>
          <p:nvPr/>
        </p:nvSpPr>
        <p:spPr bwMode="auto">
          <a:xfrm flipH="1">
            <a:off x="3810000" y="3566176"/>
            <a:ext cx="2438400" cy="1676400"/>
          </a:xfrm>
          <a:prstGeom prst="line">
            <a:avLst/>
          </a:prstGeom>
          <a:noFill/>
          <a:ln w="9525">
            <a:solidFill>
              <a:schemeClr val="tx1"/>
            </a:solidFill>
            <a:miter lim="800000"/>
            <a:headEnd type="triangle" w="med" len="me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en-US" dirty="0"/>
          </a:p>
        </p:txBody>
      </p:sp>
      <p:sp>
        <p:nvSpPr>
          <p:cNvPr id="241685" name="Line 21"/>
          <p:cNvSpPr>
            <a:spLocks noChangeShapeType="1"/>
          </p:cNvSpPr>
          <p:nvPr/>
        </p:nvSpPr>
        <p:spPr bwMode="auto">
          <a:xfrm>
            <a:off x="3810000" y="2880376"/>
            <a:ext cx="0" cy="0"/>
          </a:xfrm>
          <a:prstGeom prst="line">
            <a:avLst/>
          </a:prstGeom>
          <a:noFill/>
          <a:ln w="9525">
            <a:solidFill>
              <a:schemeClr val="tx1"/>
            </a:solidFill>
            <a:miter lim="800000"/>
            <a:headEnd type="triangle" w="med" len="me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en-US" dirty="0"/>
          </a:p>
        </p:txBody>
      </p:sp>
      <p:sp>
        <p:nvSpPr>
          <p:cNvPr id="241686" name="Line 22"/>
          <p:cNvSpPr>
            <a:spLocks noChangeShapeType="1"/>
          </p:cNvSpPr>
          <p:nvPr/>
        </p:nvSpPr>
        <p:spPr bwMode="auto">
          <a:xfrm>
            <a:off x="5105400" y="2575576"/>
            <a:ext cx="914400" cy="762000"/>
          </a:xfrm>
          <a:prstGeom prst="line">
            <a:avLst/>
          </a:prstGeom>
          <a:noFill/>
          <a:ln w="9525">
            <a:solidFill>
              <a:schemeClr val="tx1"/>
            </a:solidFill>
            <a:miter lim="800000"/>
            <a:headEnd type="triangle" w="med" len="me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en-US" dirty="0"/>
          </a:p>
        </p:txBody>
      </p:sp>
      <p:sp>
        <p:nvSpPr>
          <p:cNvPr id="241687" name="Line 23"/>
          <p:cNvSpPr>
            <a:spLocks noChangeShapeType="1"/>
          </p:cNvSpPr>
          <p:nvPr/>
        </p:nvSpPr>
        <p:spPr bwMode="auto">
          <a:xfrm flipV="1">
            <a:off x="3505200" y="2575576"/>
            <a:ext cx="838200" cy="685800"/>
          </a:xfrm>
          <a:prstGeom prst="line">
            <a:avLst/>
          </a:prstGeom>
          <a:noFill/>
          <a:ln w="9525">
            <a:solidFill>
              <a:schemeClr val="tx1"/>
            </a:solidFill>
            <a:miter lim="800000"/>
            <a:headEnd type="triangle" w="med" len="me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en-US" dirty="0"/>
          </a:p>
        </p:txBody>
      </p:sp>
      <p:sp>
        <p:nvSpPr>
          <p:cNvPr id="241690" name="Line 26"/>
          <p:cNvSpPr>
            <a:spLocks noChangeShapeType="1"/>
          </p:cNvSpPr>
          <p:nvPr/>
        </p:nvSpPr>
        <p:spPr bwMode="auto">
          <a:xfrm flipH="1" flipV="1">
            <a:off x="3276600" y="3794776"/>
            <a:ext cx="533400" cy="1066800"/>
          </a:xfrm>
          <a:prstGeom prst="line">
            <a:avLst/>
          </a:prstGeom>
          <a:noFill/>
          <a:ln w="9525">
            <a:solidFill>
              <a:schemeClr val="tx1"/>
            </a:solidFill>
            <a:miter lim="800000"/>
            <a:headEnd type="triangle" w="med" len="me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en-US" dirty="0"/>
          </a:p>
        </p:txBody>
      </p:sp>
      <p:sp>
        <p:nvSpPr>
          <p:cNvPr id="241691" name="Line 27"/>
          <p:cNvSpPr>
            <a:spLocks noChangeShapeType="1"/>
          </p:cNvSpPr>
          <p:nvPr/>
        </p:nvSpPr>
        <p:spPr bwMode="auto">
          <a:xfrm flipH="1" flipV="1">
            <a:off x="4191000" y="5242576"/>
            <a:ext cx="1143000" cy="0"/>
          </a:xfrm>
          <a:prstGeom prst="line">
            <a:avLst/>
          </a:prstGeom>
          <a:noFill/>
          <a:ln w="9525">
            <a:solidFill>
              <a:schemeClr val="tx1"/>
            </a:solidFill>
            <a:miter lim="800000"/>
            <a:headEnd type="triangle" w="med" len="me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en-US" dirty="0"/>
          </a:p>
        </p:txBody>
      </p:sp>
      <p:sp>
        <p:nvSpPr>
          <p:cNvPr id="241692" name="Line 28"/>
          <p:cNvSpPr>
            <a:spLocks noChangeShapeType="1"/>
          </p:cNvSpPr>
          <p:nvPr/>
        </p:nvSpPr>
        <p:spPr bwMode="auto">
          <a:xfrm flipV="1">
            <a:off x="5791200" y="3794776"/>
            <a:ext cx="457200" cy="990600"/>
          </a:xfrm>
          <a:prstGeom prst="line">
            <a:avLst/>
          </a:prstGeom>
          <a:noFill/>
          <a:ln w="9525">
            <a:solidFill>
              <a:schemeClr val="tx1"/>
            </a:solidFill>
            <a:miter lim="800000"/>
            <a:headEnd type="triangle" w="med" len="me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en-US" dirty="0"/>
          </a:p>
        </p:txBody>
      </p:sp>
      <p:sp>
        <p:nvSpPr>
          <p:cNvPr id="2" name="Footer Placeholder 1"/>
          <p:cNvSpPr>
            <a:spLocks noGrp="1"/>
          </p:cNvSpPr>
          <p:nvPr>
            <p:ph type="ftr" sz="quarter" idx="10"/>
          </p:nvPr>
        </p:nvSpPr>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3" name="Slide Number Placeholder 2"/>
          <p:cNvSpPr>
            <a:spLocks noGrp="1"/>
          </p:cNvSpPr>
          <p:nvPr>
            <p:ph type="sldNum" sz="quarter" idx="11"/>
          </p:nvPr>
        </p:nvSpPr>
        <p:spPr/>
        <p:txBody>
          <a:bodyPr/>
          <a:lstStyle/>
          <a:p>
            <a:pPr>
              <a:defRPr/>
            </a:pPr>
            <a:r>
              <a:rPr lang="en-US" dirty="0" smtClean="0"/>
              <a:t>2–</a:t>
            </a:r>
            <a:fld id="{3A4B463A-2C18-4BB4-9F42-077004D40555}" type="slidenum">
              <a:rPr lang="en-US" smtClean="0"/>
              <a:pPr>
                <a:defRPr/>
              </a:pPr>
              <a:t>6</a:t>
            </a:fld>
            <a:endParaRPr lang="en-US" dirty="0"/>
          </a:p>
        </p:txBody>
      </p:sp>
      <p:sp>
        <p:nvSpPr>
          <p:cNvPr id="241693" name="Rectangle 29"/>
          <p:cNvSpPr>
            <a:spLocks noGrp="1" noChangeArrowheads="1"/>
          </p:cNvSpPr>
          <p:nvPr>
            <p:ph type="title"/>
          </p:nvPr>
        </p:nvSpPr>
        <p:spPr/>
        <p:txBody>
          <a:bodyPr/>
          <a:lstStyle/>
          <a:p>
            <a:r>
              <a:rPr lang="en-US" dirty="0"/>
              <a:t>The Big Five Model of </a:t>
            </a:r>
            <a:r>
              <a:rPr lang="en-US" dirty="0" smtClean="0"/>
              <a:t>Personality Correlates </a:t>
            </a:r>
            <a:r>
              <a:rPr lang="en-US" dirty="0"/>
              <a:t>with Leadership</a:t>
            </a:r>
          </a:p>
        </p:txBody>
      </p:sp>
    </p:spTree>
  </p:cSld>
  <p:clrMapOvr>
    <a:masterClrMapping/>
  </p:clrMapOvr>
  <p:transition spd="slow">
    <p:cut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82" name="Rectangle 6"/>
          <p:cNvSpPr>
            <a:spLocks noGrp="1" noChangeArrowheads="1"/>
          </p:cNvSpPr>
          <p:nvPr>
            <p:ph type="title"/>
          </p:nvPr>
        </p:nvSpPr>
        <p:spPr>
          <a:xfrm>
            <a:off x="523875" y="197831"/>
            <a:ext cx="8077200" cy="579438"/>
          </a:xfrm>
        </p:spPr>
        <p:txBody>
          <a:bodyPr/>
          <a:lstStyle/>
          <a:p>
            <a:r>
              <a:rPr lang="en-US" dirty="0" smtClean="0"/>
              <a:t>The Big Five</a:t>
            </a:r>
            <a:endParaRPr lang="en-US" dirty="0"/>
          </a:p>
        </p:txBody>
      </p:sp>
      <p:sp>
        <p:nvSpPr>
          <p:cNvPr id="24581" name="Rectangle 5"/>
          <p:cNvSpPr>
            <a:spLocks noGrp="1" noChangeArrowheads="1"/>
          </p:cNvSpPr>
          <p:nvPr>
            <p:ph idx="4294967295"/>
          </p:nvPr>
        </p:nvSpPr>
        <p:spPr>
          <a:xfrm>
            <a:off x="514350" y="1234463"/>
            <a:ext cx="6526503" cy="5120299"/>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buClr>
                <a:srgbClr val="336699"/>
              </a:buClr>
            </a:pPr>
            <a:r>
              <a:rPr lang="en-US" dirty="0"/>
              <a:t>Surgency (Dominance)</a:t>
            </a:r>
          </a:p>
          <a:p>
            <a:pPr lvl="1"/>
            <a:r>
              <a:rPr lang="en-US" dirty="0"/>
              <a:t>Leadership and extraversion traits:</a:t>
            </a:r>
          </a:p>
          <a:p>
            <a:pPr lvl="2"/>
            <a:r>
              <a:rPr lang="en-US" dirty="0"/>
              <a:t>Wanting to be in charge</a:t>
            </a:r>
          </a:p>
          <a:p>
            <a:pPr>
              <a:buClr>
                <a:srgbClr val="336699"/>
              </a:buClr>
            </a:pPr>
            <a:r>
              <a:rPr lang="en-US" dirty="0"/>
              <a:t>Agreeableness </a:t>
            </a:r>
          </a:p>
          <a:p>
            <a:pPr lvl="1"/>
            <a:r>
              <a:rPr lang="en-US" dirty="0"/>
              <a:t>Traits related to getting along with people:</a:t>
            </a:r>
          </a:p>
          <a:p>
            <a:pPr lvl="2"/>
            <a:r>
              <a:rPr lang="en-US" dirty="0"/>
              <a:t>Sociable, friendly</a:t>
            </a:r>
          </a:p>
          <a:p>
            <a:pPr>
              <a:buClr>
                <a:srgbClr val="336699"/>
              </a:buClr>
            </a:pPr>
            <a:r>
              <a:rPr lang="en-US" dirty="0"/>
              <a:t>Adjustment</a:t>
            </a:r>
          </a:p>
          <a:p>
            <a:pPr lvl="1"/>
            <a:r>
              <a:rPr lang="en-US" dirty="0"/>
              <a:t>Traits related to emotional stability:</a:t>
            </a:r>
          </a:p>
          <a:p>
            <a:pPr lvl="2"/>
            <a:r>
              <a:rPr lang="en-US" dirty="0"/>
              <a:t>Self-control, calm, good under pressure, relaxed, secure, and positive</a:t>
            </a:r>
          </a:p>
          <a:p>
            <a:pPr lvl="1"/>
            <a:endParaRPr lang="en-US" dirty="0"/>
          </a:p>
        </p:txBody>
      </p:sp>
      <p:sp>
        <p:nvSpPr>
          <p:cNvPr id="6" name="Footer Placeholder 5"/>
          <p:cNvSpPr>
            <a:spLocks noGrp="1"/>
          </p:cNvSpPr>
          <p:nvPr>
            <p:ph type="ftr" sz="quarter" idx="11"/>
          </p:nvPr>
        </p:nvSpPr>
        <p:spPr>
          <a:xfrm>
            <a:off x="274367" y="6354763"/>
            <a:ext cx="5851525" cy="366712"/>
          </a:xfrm>
        </p:spPr>
        <p:txBody>
          <a:bodyPr/>
          <a:lstStyle/>
          <a:p>
            <a:pPr>
              <a:defRPr/>
            </a:pPr>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7" name="Slide Number Placeholder 6"/>
          <p:cNvSpPr>
            <a:spLocks noGrp="1"/>
          </p:cNvSpPr>
          <p:nvPr>
            <p:ph type="sldNum" sz="quarter" idx="10"/>
          </p:nvPr>
        </p:nvSpPr>
        <p:spPr>
          <a:xfrm>
            <a:off x="6659563" y="6354763"/>
            <a:ext cx="2209800" cy="366712"/>
          </a:xfrm>
        </p:spPr>
        <p:txBody>
          <a:bodyPr/>
          <a:lstStyle/>
          <a:p>
            <a:pPr>
              <a:defRPr/>
            </a:pPr>
            <a:r>
              <a:rPr lang="en-US" dirty="0" smtClean="0"/>
              <a:t>2–</a:t>
            </a:r>
            <a:fld id="{3A4B463A-2C18-4BB4-9F42-077004D40555}" type="slidenum">
              <a:rPr lang="en-US" smtClean="0"/>
              <a:pPr>
                <a:defRPr/>
              </a:pPr>
              <a:t>7</a:t>
            </a:fld>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4581">
                                            <p:txEl>
                                              <p:pRg st="0" end="0"/>
                                            </p:txEl>
                                          </p:spTgt>
                                        </p:tgtEl>
                                        <p:attrNameLst>
                                          <p:attrName>style.visibility</p:attrName>
                                        </p:attrNameLst>
                                      </p:cBhvr>
                                      <p:to>
                                        <p:strVal val="visible"/>
                                      </p:to>
                                    </p:set>
                                    <p:animEffect transition="in" filter="wipe(left)">
                                      <p:cBhvr>
                                        <p:cTn id="7" dur="500"/>
                                        <p:tgtEl>
                                          <p:spTgt spid="24581">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4581">
                                            <p:txEl>
                                              <p:pRg st="1" end="1"/>
                                            </p:txEl>
                                          </p:spTgt>
                                        </p:tgtEl>
                                        <p:attrNameLst>
                                          <p:attrName>style.visibility</p:attrName>
                                        </p:attrNameLst>
                                      </p:cBhvr>
                                      <p:to>
                                        <p:strVal val="visible"/>
                                      </p:to>
                                    </p:set>
                                    <p:animEffect transition="in" filter="wipe(left)">
                                      <p:cBhvr>
                                        <p:cTn id="11" dur="500"/>
                                        <p:tgtEl>
                                          <p:spTgt spid="24581">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581">
                                            <p:txEl>
                                              <p:pRg st="2" end="2"/>
                                            </p:txEl>
                                          </p:spTgt>
                                        </p:tgtEl>
                                        <p:attrNameLst>
                                          <p:attrName>style.visibility</p:attrName>
                                        </p:attrNameLst>
                                      </p:cBhvr>
                                      <p:to>
                                        <p:strVal val="visible"/>
                                      </p:to>
                                    </p:set>
                                    <p:animEffect transition="in" filter="wipe(left)">
                                      <p:cBhvr>
                                        <p:cTn id="15" dur="500"/>
                                        <p:tgtEl>
                                          <p:spTgt spid="24581">
                                            <p:txEl>
                                              <p:pRg st="2" end="2"/>
                                            </p:txEl>
                                          </p:spTgt>
                                        </p:tgtEl>
                                      </p:cBhvr>
                                    </p:animEffect>
                                  </p:childTnLst>
                                </p:cTn>
                              </p:par>
                            </p:childTnLst>
                          </p:cTn>
                        </p:par>
                      </p:childTnLst>
                    </p:cTn>
                  </p:par>
                  <p:par>
                    <p:cTn id="16" fill="hold">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24581">
                                            <p:txEl>
                                              <p:pRg st="3" end="3"/>
                                            </p:txEl>
                                          </p:spTgt>
                                        </p:tgtEl>
                                        <p:attrNameLst>
                                          <p:attrName>style.visibility</p:attrName>
                                        </p:attrNameLst>
                                      </p:cBhvr>
                                      <p:to>
                                        <p:strVal val="visible"/>
                                      </p:to>
                                    </p:set>
                                    <p:animEffect transition="in" filter="wipe(left)">
                                      <p:cBhvr>
                                        <p:cTn id="20" dur="500"/>
                                        <p:tgtEl>
                                          <p:spTgt spid="24581">
                                            <p:txEl>
                                              <p:pRg st="3" end="3"/>
                                            </p:txEl>
                                          </p:spTgt>
                                        </p:tgtEl>
                                      </p:cBhvr>
                                    </p:animEffect>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24581">
                                            <p:txEl>
                                              <p:pRg st="4" end="4"/>
                                            </p:txEl>
                                          </p:spTgt>
                                        </p:tgtEl>
                                        <p:attrNameLst>
                                          <p:attrName>style.visibility</p:attrName>
                                        </p:attrNameLst>
                                      </p:cBhvr>
                                      <p:to>
                                        <p:strVal val="visible"/>
                                      </p:to>
                                    </p:set>
                                    <p:animEffect transition="in" filter="wipe(left)">
                                      <p:cBhvr>
                                        <p:cTn id="24" dur="500"/>
                                        <p:tgtEl>
                                          <p:spTgt spid="24581">
                                            <p:txEl>
                                              <p:pRg st="4" end="4"/>
                                            </p:txEl>
                                          </p:spTgt>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24581">
                                            <p:txEl>
                                              <p:pRg st="5" end="5"/>
                                            </p:txEl>
                                          </p:spTgt>
                                        </p:tgtEl>
                                        <p:attrNameLst>
                                          <p:attrName>style.visibility</p:attrName>
                                        </p:attrNameLst>
                                      </p:cBhvr>
                                      <p:to>
                                        <p:strVal val="visible"/>
                                      </p:to>
                                    </p:set>
                                    <p:animEffect transition="in" filter="wipe(left)">
                                      <p:cBhvr>
                                        <p:cTn id="28" dur="500"/>
                                        <p:tgtEl>
                                          <p:spTgt spid="24581">
                                            <p:txEl>
                                              <p:pRg st="5" end="5"/>
                                            </p:txEl>
                                          </p:spTgt>
                                        </p:tgtEl>
                                      </p:cBhvr>
                                    </p:animEffect>
                                  </p:childTnLst>
                                </p:cTn>
                              </p:par>
                            </p:childTnLst>
                          </p:cTn>
                        </p:par>
                      </p:childTnLst>
                    </p:cTn>
                  </p:par>
                  <p:par>
                    <p:cTn id="29" fill="hold">
                      <p:stCondLst>
                        <p:cond delay="indefinite"/>
                      </p:stCondLst>
                      <p:childTnLst>
                        <p:par>
                          <p:cTn id="30" fill="hold" nodeType="withGroup">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24581">
                                            <p:txEl>
                                              <p:pRg st="6" end="6"/>
                                            </p:txEl>
                                          </p:spTgt>
                                        </p:tgtEl>
                                        <p:attrNameLst>
                                          <p:attrName>style.visibility</p:attrName>
                                        </p:attrNameLst>
                                      </p:cBhvr>
                                      <p:to>
                                        <p:strVal val="visible"/>
                                      </p:to>
                                    </p:set>
                                    <p:animEffect transition="in" filter="wipe(left)">
                                      <p:cBhvr>
                                        <p:cTn id="33" dur="500"/>
                                        <p:tgtEl>
                                          <p:spTgt spid="24581">
                                            <p:txEl>
                                              <p:pRg st="6" end="6"/>
                                            </p:txEl>
                                          </p:spTgt>
                                        </p:tgtEl>
                                      </p:cBhvr>
                                    </p:animEffect>
                                  </p:childTnLst>
                                </p:cTn>
                              </p:par>
                            </p:childTnLst>
                          </p:cTn>
                        </p:par>
                        <p:par>
                          <p:cTn id="34" fill="hold">
                            <p:stCondLst>
                              <p:cond delay="500"/>
                            </p:stCondLst>
                            <p:childTnLst>
                              <p:par>
                                <p:cTn id="35" presetID="22" presetClass="entr" presetSubtype="8" fill="hold" grpId="0" nodeType="afterEffect">
                                  <p:stCondLst>
                                    <p:cond delay="0"/>
                                  </p:stCondLst>
                                  <p:childTnLst>
                                    <p:set>
                                      <p:cBhvr>
                                        <p:cTn id="36" dur="1" fill="hold">
                                          <p:stCondLst>
                                            <p:cond delay="0"/>
                                          </p:stCondLst>
                                        </p:cTn>
                                        <p:tgtEl>
                                          <p:spTgt spid="24581">
                                            <p:txEl>
                                              <p:pRg st="7" end="7"/>
                                            </p:txEl>
                                          </p:spTgt>
                                        </p:tgtEl>
                                        <p:attrNameLst>
                                          <p:attrName>style.visibility</p:attrName>
                                        </p:attrNameLst>
                                      </p:cBhvr>
                                      <p:to>
                                        <p:strVal val="visible"/>
                                      </p:to>
                                    </p:set>
                                    <p:animEffect transition="in" filter="wipe(left)">
                                      <p:cBhvr>
                                        <p:cTn id="37" dur="500"/>
                                        <p:tgtEl>
                                          <p:spTgt spid="24581">
                                            <p:txEl>
                                              <p:pRg st="7" end="7"/>
                                            </p:txEl>
                                          </p:spTgt>
                                        </p:tgtEl>
                                      </p:cBhvr>
                                    </p:animEffect>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24581">
                                            <p:txEl>
                                              <p:pRg st="8" end="8"/>
                                            </p:txEl>
                                          </p:spTgt>
                                        </p:tgtEl>
                                        <p:attrNameLst>
                                          <p:attrName>style.visibility</p:attrName>
                                        </p:attrNameLst>
                                      </p:cBhvr>
                                      <p:to>
                                        <p:strVal val="visible"/>
                                      </p:to>
                                    </p:set>
                                    <p:animEffect transition="in" filter="wipe(left)">
                                      <p:cBhvr>
                                        <p:cTn id="41" dur="500"/>
                                        <p:tgtEl>
                                          <p:spTgt spid="2458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1"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8" name="Rectangle 4"/>
          <p:cNvSpPr>
            <a:spLocks noGrp="1" noChangeArrowheads="1"/>
          </p:cNvSpPr>
          <p:nvPr>
            <p:ph type="title"/>
          </p:nvPr>
        </p:nvSpPr>
        <p:spPr/>
        <p:txBody>
          <a:bodyPr/>
          <a:lstStyle/>
          <a:p>
            <a:r>
              <a:rPr lang="en-US" dirty="0" smtClean="0"/>
              <a:t>The Big Five (cont’d)</a:t>
            </a:r>
            <a:endParaRPr lang="en-US" dirty="0"/>
          </a:p>
        </p:txBody>
      </p:sp>
      <p:sp>
        <p:nvSpPr>
          <p:cNvPr id="1027" name="Rectangle 3"/>
          <p:cNvSpPr>
            <a:spLocks noGrp="1" noChangeArrowheads="1"/>
          </p:cNvSpPr>
          <p:nvPr>
            <p:ph idx="1"/>
          </p:nvPr>
        </p:nvSpPr>
        <p:spPr>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buClr>
                <a:srgbClr val="336699"/>
              </a:buClr>
            </a:pPr>
            <a:r>
              <a:rPr lang="en-US" dirty="0"/>
              <a:t>Conscientiousness</a:t>
            </a:r>
          </a:p>
          <a:p>
            <a:pPr lvl="1"/>
            <a:r>
              <a:rPr lang="en-US" dirty="0"/>
              <a:t>Traits related to achievement</a:t>
            </a:r>
          </a:p>
          <a:p>
            <a:pPr lvl="1"/>
            <a:r>
              <a:rPr lang="en-US" dirty="0"/>
              <a:t>Responsible and dependable</a:t>
            </a:r>
          </a:p>
          <a:p>
            <a:pPr>
              <a:buClr>
                <a:srgbClr val="336699"/>
              </a:buClr>
            </a:pPr>
            <a:r>
              <a:rPr lang="en-US" dirty="0"/>
              <a:t>Openness to Experience</a:t>
            </a:r>
          </a:p>
          <a:p>
            <a:pPr lvl="1"/>
            <a:r>
              <a:rPr lang="en-US" dirty="0"/>
              <a:t>Traits related to the willingness to try new things</a:t>
            </a:r>
          </a:p>
          <a:p>
            <a:pPr lvl="1"/>
            <a:r>
              <a:rPr lang="en-US" dirty="0"/>
              <a:t>Seek change</a:t>
            </a:r>
          </a:p>
        </p:txBody>
      </p:sp>
      <p:sp>
        <p:nvSpPr>
          <p:cNvPr id="7" name="Slide Number Placeholder 6"/>
          <p:cNvSpPr>
            <a:spLocks noGrp="1"/>
          </p:cNvSpPr>
          <p:nvPr>
            <p:ph type="sldNum" sz="quarter" idx="10"/>
          </p:nvPr>
        </p:nvSpPr>
        <p:spPr/>
        <p:txBody>
          <a:bodyPr/>
          <a:lstStyle/>
          <a:p>
            <a:r>
              <a:rPr lang="en-US" dirty="0" smtClean="0"/>
              <a:t>2–</a:t>
            </a:r>
            <a:fld id="{3A4B463A-2C18-4BB4-9F42-077004D40555}" type="slidenum">
              <a:rPr lang="en-US" smtClean="0"/>
              <a:pPr/>
              <a:t>8</a:t>
            </a:fld>
            <a:endParaRPr lang="en-US" dirty="0"/>
          </a:p>
        </p:txBody>
      </p:sp>
      <p:sp>
        <p:nvSpPr>
          <p:cNvPr id="6" name="Footer Placeholder 5"/>
          <p:cNvSpPr>
            <a:spLocks noGrp="1"/>
          </p:cNvSpPr>
          <p:nvPr>
            <p:ph type="ftr" sz="quarter" idx="11"/>
          </p:nvPr>
        </p:nvSpPr>
        <p:spPr/>
        <p:txBody>
          <a:bodyPr/>
          <a:lstStyle/>
          <a:p>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wipe(left)">
                                      <p:cBhvr>
                                        <p:cTn id="7" dur="500"/>
                                        <p:tgtEl>
                                          <p:spTgt spid="1027">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27">
                                            <p:txEl>
                                              <p:pRg st="1" end="1"/>
                                            </p:txEl>
                                          </p:spTgt>
                                        </p:tgtEl>
                                        <p:attrNameLst>
                                          <p:attrName>style.visibility</p:attrName>
                                        </p:attrNameLst>
                                      </p:cBhvr>
                                      <p:to>
                                        <p:strVal val="visible"/>
                                      </p:to>
                                    </p:set>
                                    <p:animEffect transition="in" filter="wipe(left)">
                                      <p:cBhvr>
                                        <p:cTn id="11" dur="500"/>
                                        <p:tgtEl>
                                          <p:spTgt spid="1027">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27">
                                            <p:txEl>
                                              <p:pRg st="2" end="2"/>
                                            </p:txEl>
                                          </p:spTgt>
                                        </p:tgtEl>
                                        <p:attrNameLst>
                                          <p:attrName>style.visibility</p:attrName>
                                        </p:attrNameLst>
                                      </p:cBhvr>
                                      <p:to>
                                        <p:strVal val="visible"/>
                                      </p:to>
                                    </p:set>
                                    <p:animEffect transition="in" filter="wipe(left)">
                                      <p:cBhvr>
                                        <p:cTn id="15" dur="500"/>
                                        <p:tgtEl>
                                          <p:spTgt spid="1027">
                                            <p:txEl>
                                              <p:pRg st="2" end="2"/>
                                            </p:txEl>
                                          </p:spTgt>
                                        </p:tgtEl>
                                      </p:cBhvr>
                                    </p:animEffect>
                                  </p:childTnLst>
                                </p:cTn>
                              </p:par>
                            </p:childTnLst>
                          </p:cTn>
                        </p:par>
                      </p:childTnLst>
                    </p:cTn>
                  </p:par>
                  <p:par>
                    <p:cTn id="16" fill="hold">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027">
                                            <p:txEl>
                                              <p:pRg st="3" end="3"/>
                                            </p:txEl>
                                          </p:spTgt>
                                        </p:tgtEl>
                                        <p:attrNameLst>
                                          <p:attrName>style.visibility</p:attrName>
                                        </p:attrNameLst>
                                      </p:cBhvr>
                                      <p:to>
                                        <p:strVal val="visible"/>
                                      </p:to>
                                    </p:set>
                                    <p:animEffect transition="in" filter="wipe(left)">
                                      <p:cBhvr>
                                        <p:cTn id="20" dur="500"/>
                                        <p:tgtEl>
                                          <p:spTgt spid="1027">
                                            <p:txEl>
                                              <p:pRg st="3" end="3"/>
                                            </p:txEl>
                                          </p:spTgt>
                                        </p:tgtEl>
                                      </p:cBhvr>
                                    </p:animEffect>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1027">
                                            <p:txEl>
                                              <p:pRg st="4" end="4"/>
                                            </p:txEl>
                                          </p:spTgt>
                                        </p:tgtEl>
                                        <p:attrNameLst>
                                          <p:attrName>style.visibility</p:attrName>
                                        </p:attrNameLst>
                                      </p:cBhvr>
                                      <p:to>
                                        <p:strVal val="visible"/>
                                      </p:to>
                                    </p:set>
                                    <p:animEffect transition="in" filter="wipe(left)">
                                      <p:cBhvr>
                                        <p:cTn id="24" dur="500"/>
                                        <p:tgtEl>
                                          <p:spTgt spid="1027">
                                            <p:txEl>
                                              <p:pRg st="4" end="4"/>
                                            </p:txEl>
                                          </p:spTgt>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1027">
                                            <p:txEl>
                                              <p:pRg st="5" end="5"/>
                                            </p:txEl>
                                          </p:spTgt>
                                        </p:tgtEl>
                                        <p:attrNameLst>
                                          <p:attrName>style.visibility</p:attrName>
                                        </p:attrNameLst>
                                      </p:cBhvr>
                                      <p:to>
                                        <p:strVal val="visible"/>
                                      </p:to>
                                    </p:set>
                                    <p:animEffect transition="in" filter="wipe(left)">
                                      <p:cBhvr>
                                        <p:cTn id="28" dur="500"/>
                                        <p:tgtEl>
                                          <p:spTgt spid="102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1972" name="Rectangle 2052"/>
          <p:cNvSpPr>
            <a:spLocks noGrp="1" noChangeArrowheads="1"/>
          </p:cNvSpPr>
          <p:nvPr>
            <p:ph type="title"/>
          </p:nvPr>
        </p:nvSpPr>
        <p:spPr>
          <a:xfrm>
            <a:off x="530855" y="143634"/>
            <a:ext cx="8077200" cy="1077218"/>
          </a:xfrm>
        </p:spPr>
        <p:txBody>
          <a:bodyPr/>
          <a:lstStyle/>
          <a:p>
            <a:r>
              <a:rPr lang="en-US" dirty="0"/>
              <a:t>Why Understanding Personality </a:t>
            </a:r>
            <a:r>
              <a:rPr lang="en-US" dirty="0" smtClean="0"/>
              <a:t/>
            </a:r>
            <a:br>
              <a:rPr lang="en-US" dirty="0" smtClean="0"/>
            </a:br>
            <a:r>
              <a:rPr lang="en-US" dirty="0" smtClean="0"/>
              <a:t>Is Important</a:t>
            </a:r>
            <a:endParaRPr lang="en-US" dirty="0"/>
          </a:p>
        </p:txBody>
      </p:sp>
      <p:sp>
        <p:nvSpPr>
          <p:cNvPr id="211971" name="Rectangle 2051"/>
          <p:cNvSpPr>
            <a:spLocks noGrp="1" noChangeArrowheads="1"/>
          </p:cNvSpPr>
          <p:nvPr>
            <p:ph idx="4294967295"/>
          </p:nvPr>
        </p:nvSpPr>
        <p:spPr>
          <a:xfrm>
            <a:off x="514350" y="1600219"/>
            <a:ext cx="8102600" cy="4754543"/>
          </a:xfrm>
        </p:spPr>
        <p:txBody>
          <a:bodyPr/>
          <a:lstStyle/>
          <a:p>
            <a:pPr>
              <a:spcBef>
                <a:spcPts val="1200"/>
              </a:spcBef>
              <a:buClr>
                <a:srgbClr val="0070C0"/>
              </a:buClr>
            </a:pPr>
            <a:r>
              <a:rPr lang="en-US" dirty="0" smtClean="0"/>
              <a:t>Understanding people’s personalities is important because personality affects behavior as well as perceptions and attitudes</a:t>
            </a:r>
          </a:p>
          <a:p>
            <a:pPr>
              <a:spcBef>
                <a:spcPts val="1200"/>
              </a:spcBef>
              <a:buClr>
                <a:srgbClr val="0070C0"/>
              </a:buClr>
            </a:pPr>
            <a:r>
              <a:rPr lang="en-US" dirty="0" smtClean="0"/>
              <a:t>Knowing personalities help to explain and predict others’ behavior and job performance</a:t>
            </a:r>
            <a:endParaRPr lang="en-US" dirty="0"/>
          </a:p>
        </p:txBody>
      </p:sp>
      <p:sp>
        <p:nvSpPr>
          <p:cNvPr id="7" name="Slide Number Placeholder 6"/>
          <p:cNvSpPr>
            <a:spLocks noGrp="1"/>
          </p:cNvSpPr>
          <p:nvPr>
            <p:ph type="sldNum" sz="quarter" idx="10"/>
          </p:nvPr>
        </p:nvSpPr>
        <p:spPr>
          <a:xfrm>
            <a:off x="6659563" y="6354763"/>
            <a:ext cx="2209800" cy="366712"/>
          </a:xfrm>
        </p:spPr>
        <p:txBody>
          <a:bodyPr/>
          <a:lstStyle/>
          <a:p>
            <a:r>
              <a:rPr lang="en-US" dirty="0" smtClean="0"/>
              <a:t>2–</a:t>
            </a:r>
            <a:fld id="{8CB2D540-898D-4F4E-8AAF-589A9BEE1A82}" type="slidenum">
              <a:rPr lang="en-US" smtClean="0"/>
              <a:pPr/>
              <a:t>9</a:t>
            </a:fld>
            <a:endParaRPr lang="en-US" dirty="0"/>
          </a:p>
        </p:txBody>
      </p:sp>
      <p:sp>
        <p:nvSpPr>
          <p:cNvPr id="6" name="Footer Placeholder 5"/>
          <p:cNvSpPr>
            <a:spLocks noGrp="1"/>
          </p:cNvSpPr>
          <p:nvPr>
            <p:ph type="ftr" sz="quarter" idx="11"/>
          </p:nvPr>
        </p:nvSpPr>
        <p:spPr>
          <a:xfrm>
            <a:off x="274638" y="6354763"/>
            <a:ext cx="5851525" cy="366712"/>
          </a:xfrm>
        </p:spPr>
        <p:txBody>
          <a:bodyPr/>
          <a:lstStyle/>
          <a:p>
            <a:r>
              <a:rPr lang="en-US" dirty="0" smtClean="0"/>
              <a:t>© 2013 Cengage Learning.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1971">
                                            <p:txEl>
                                              <p:pRg st="0" end="0"/>
                                            </p:txEl>
                                          </p:spTgt>
                                        </p:tgtEl>
                                        <p:attrNameLst>
                                          <p:attrName>style.visibility</p:attrName>
                                        </p:attrNameLst>
                                      </p:cBhvr>
                                      <p:to>
                                        <p:strVal val="visible"/>
                                      </p:to>
                                    </p:set>
                                    <p:animEffect transition="in" filter="wipe(left)">
                                      <p:cBhvr>
                                        <p:cTn id="7" dur="500"/>
                                        <p:tgtEl>
                                          <p:spTgt spid="2119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11971">
                                            <p:txEl>
                                              <p:pRg st="1" end="1"/>
                                            </p:txEl>
                                          </p:spTgt>
                                        </p:tgtEl>
                                        <p:attrNameLst>
                                          <p:attrName>style.visibility</p:attrName>
                                        </p:attrNameLst>
                                      </p:cBhvr>
                                      <p:to>
                                        <p:strVal val="visible"/>
                                      </p:to>
                                    </p:set>
                                    <p:animEffect transition="in" filter="wipe(left)">
                                      <p:cBhvr>
                                        <p:cTn id="12" dur="500"/>
                                        <p:tgtEl>
                                          <p:spTgt spid="21197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971" grpId="0" uiExpand="1" build="p"/>
    </p:bldLst>
  </p:timing>
</p:sld>
</file>

<file path=ppt/theme/theme1.xml><?xml version="1.0" encoding="utf-8"?>
<a:theme xmlns:a="http://schemas.openxmlformats.org/drawingml/2006/main" name="Leadership 5e.">
  <a:themeElements>
    <a:clrScheme name="Human Resource Management 13e. 2">
      <a:dk1>
        <a:srgbClr val="000000"/>
      </a:dk1>
      <a:lt1>
        <a:srgbClr val="FFFFFF"/>
      </a:lt1>
      <a:dk2>
        <a:srgbClr val="003300"/>
      </a:dk2>
      <a:lt2>
        <a:srgbClr val="5F5F5F"/>
      </a:lt2>
      <a:accent1>
        <a:srgbClr val="009900"/>
      </a:accent1>
      <a:accent2>
        <a:srgbClr val="CC9900"/>
      </a:accent2>
      <a:accent3>
        <a:srgbClr val="FFFFFF"/>
      </a:accent3>
      <a:accent4>
        <a:srgbClr val="000000"/>
      </a:accent4>
      <a:accent5>
        <a:srgbClr val="AACAAA"/>
      </a:accent5>
      <a:accent6>
        <a:srgbClr val="B98A00"/>
      </a:accent6>
      <a:hlink>
        <a:srgbClr val="FF3300"/>
      </a:hlink>
      <a:folHlink>
        <a:srgbClr val="663300"/>
      </a:folHlink>
    </a:clrScheme>
    <a:fontScheme name="Human Resource Management 13e.">
      <a:majorFont>
        <a:latin typeface="Tahom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Arial" charset="0"/>
          </a:defRPr>
        </a:defPPr>
      </a:lstStyle>
    </a:lnDef>
  </a:objectDefaults>
  <a:extraClrSchemeLst>
    <a:extraClrScheme>
      <a:clrScheme name="Human Resource Management 13e. 1">
        <a:dk1>
          <a:srgbClr val="000000"/>
        </a:dk1>
        <a:lt1>
          <a:srgbClr val="FFFFFF"/>
        </a:lt1>
        <a:dk2>
          <a:srgbClr val="396F39"/>
        </a:dk2>
        <a:lt2>
          <a:srgbClr val="FFCC00"/>
        </a:lt2>
        <a:accent1>
          <a:srgbClr val="009900"/>
        </a:accent1>
        <a:accent2>
          <a:srgbClr val="CC9900"/>
        </a:accent2>
        <a:accent3>
          <a:srgbClr val="AEBBAE"/>
        </a:accent3>
        <a:accent4>
          <a:srgbClr val="DADADA"/>
        </a:accent4>
        <a:accent5>
          <a:srgbClr val="AACAAA"/>
        </a:accent5>
        <a:accent6>
          <a:srgbClr val="B98A00"/>
        </a:accent6>
        <a:hlink>
          <a:srgbClr val="FF3300"/>
        </a:hlink>
        <a:folHlink>
          <a:srgbClr val="663300"/>
        </a:folHlink>
      </a:clrScheme>
      <a:clrMap bg1="dk2" tx1="lt1" bg2="dk1" tx2="lt2" accent1="accent1" accent2="accent2" accent3="accent3" accent4="accent4" accent5="accent5" accent6="accent6" hlink="hlink" folHlink="folHlink"/>
    </a:extraClrScheme>
    <a:extraClrScheme>
      <a:clrScheme name="Human Resource Management 13e. 2">
        <a:dk1>
          <a:srgbClr val="000000"/>
        </a:dk1>
        <a:lt1>
          <a:srgbClr val="FFFFFF"/>
        </a:lt1>
        <a:dk2>
          <a:srgbClr val="003300"/>
        </a:dk2>
        <a:lt2>
          <a:srgbClr val="5F5F5F"/>
        </a:lt2>
        <a:accent1>
          <a:srgbClr val="009900"/>
        </a:accent1>
        <a:accent2>
          <a:srgbClr val="CC9900"/>
        </a:accent2>
        <a:accent3>
          <a:srgbClr val="FFFFFF"/>
        </a:accent3>
        <a:accent4>
          <a:srgbClr val="000000"/>
        </a:accent4>
        <a:accent5>
          <a:srgbClr val="AACAAA"/>
        </a:accent5>
        <a:accent6>
          <a:srgbClr val="B98A00"/>
        </a:accent6>
        <a:hlink>
          <a:srgbClr val="FF3300"/>
        </a:hlink>
        <a:folHlink>
          <a:srgbClr val="663300"/>
        </a:folHlink>
      </a:clrScheme>
      <a:clrMap bg1="lt1" tx1="dk1" bg2="lt2" tx2="dk2" accent1="accent1" accent2="accent2" accent3="accent3" accent4="accent4" accent5="accent5" accent6="accent6" hlink="hlink" folHlink="folHlink"/>
    </a:extraClrScheme>
    <a:extraClrScheme>
      <a:clrScheme name="Human Resource Management 13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969696"/>
        </a:folHlink>
      </a:clrScheme>
      <a:clrMap bg1="lt1" tx1="dk1" bg2="lt2" tx2="dk2" accent1="accent1" accent2="accent2" accent3="accent3" accent4="accent4" accent5="accent5" accent6="accent6" hlink="hlink" folHlink="folHlink"/>
    </a:extraClrScheme>
    <a:extraClrScheme>
      <a:clrScheme name="Human Resource Management 13e. 4">
        <a:dk1>
          <a:srgbClr val="000000"/>
        </a:dk1>
        <a:lt1>
          <a:srgbClr val="FFFFFF"/>
        </a:lt1>
        <a:dk2>
          <a:srgbClr val="FF0000"/>
        </a:dk2>
        <a:lt2>
          <a:srgbClr val="800000"/>
        </a:lt2>
        <a:accent1>
          <a:srgbClr val="008000"/>
        </a:accent1>
        <a:accent2>
          <a:srgbClr val="FF9900"/>
        </a:accent2>
        <a:accent3>
          <a:srgbClr val="FFFFFF"/>
        </a:accent3>
        <a:accent4>
          <a:srgbClr val="000000"/>
        </a:accent4>
        <a:accent5>
          <a:srgbClr val="AAC0AA"/>
        </a:accent5>
        <a:accent6>
          <a:srgbClr val="E78A00"/>
        </a:accent6>
        <a:hlink>
          <a:srgbClr val="CC3300"/>
        </a:hlink>
        <a:folHlink>
          <a:srgbClr val="6633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5897</TotalTime>
  <Words>4680</Words>
  <Application>Microsoft Office PowerPoint</Application>
  <PresentationFormat>On-screen Show (4:3)</PresentationFormat>
  <Paragraphs>490</Paragraphs>
  <Slides>47</Slides>
  <Notes>29</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Leadership 5e.</vt:lpstr>
      <vt:lpstr>Slide 1</vt:lpstr>
      <vt:lpstr>Slide 2</vt:lpstr>
      <vt:lpstr>Slide 3</vt:lpstr>
      <vt:lpstr>Personality Traits and Leadership</vt:lpstr>
      <vt:lpstr>Personality Profiles</vt:lpstr>
      <vt:lpstr>The Big Five Model of Personality Correlates with Leadership</vt:lpstr>
      <vt:lpstr>The Big Five</vt:lpstr>
      <vt:lpstr>The Big Five (cont’d)</vt:lpstr>
      <vt:lpstr>Why Understanding Personality  Is Important</vt:lpstr>
      <vt:lpstr>How Executives Become Derailed</vt:lpstr>
      <vt:lpstr>Slide 11</vt:lpstr>
      <vt:lpstr>Traits of Effective Leaders</vt:lpstr>
      <vt:lpstr>Slide 13</vt:lpstr>
      <vt:lpstr>Personality Dimensions of Surgency</vt:lpstr>
      <vt:lpstr>Agreeableness Dimension Personality Traits </vt:lpstr>
      <vt:lpstr>Agreeableness Dimension Personality Traits (cont’d)</vt:lpstr>
      <vt:lpstr>Adjustment Personality Dimension Traits</vt:lpstr>
      <vt:lpstr>Conscientiousness Personality  Dimension Traits</vt:lpstr>
      <vt:lpstr>Openness-to-Experience Personality Dimension Traits</vt:lpstr>
      <vt:lpstr>The Personality Profile of Effective Leaders</vt:lpstr>
      <vt:lpstr>Characteristics of the Need for Achievement (n Ach)</vt:lpstr>
      <vt:lpstr>Characteristics of the Need for Power (n Pow)</vt:lpstr>
      <vt:lpstr>Characteristics of the Need for Affiliation (n Aff)</vt:lpstr>
      <vt:lpstr>Leader Motive Profile (LMP)</vt:lpstr>
      <vt:lpstr>Slide 25</vt:lpstr>
      <vt:lpstr>Leadership Attitudes</vt:lpstr>
      <vt:lpstr>Leadership Attitudes (cont’d)</vt:lpstr>
      <vt:lpstr>Theory X versus Theory Y</vt:lpstr>
      <vt:lpstr>Discussion Question</vt:lpstr>
      <vt:lpstr>The Pygmalion Effect</vt:lpstr>
      <vt:lpstr>Discussion Question</vt:lpstr>
      <vt:lpstr>Concepts of Self</vt:lpstr>
      <vt:lpstr>Developing a More Positive  Attitude and Self-Concept</vt:lpstr>
      <vt:lpstr>Slide 34</vt:lpstr>
      <vt:lpstr>Ethical Leadership</vt:lpstr>
      <vt:lpstr>Discussion Question</vt:lpstr>
      <vt:lpstr>Factors Influencing Ethical Behavior</vt:lpstr>
      <vt:lpstr>Ethical Behaviors</vt:lpstr>
      <vt:lpstr>Moral Development and Ethics</vt:lpstr>
      <vt:lpstr>Slide 40</vt:lpstr>
      <vt:lpstr>The Situational Aspect of Ethics</vt:lpstr>
      <vt:lpstr>Justifying Unethical Behavior</vt:lpstr>
      <vt:lpstr>Moral Rationalizations</vt:lpstr>
      <vt:lpstr>Stakeholder Approach to Ethics</vt:lpstr>
      <vt:lpstr>What Does It Take to Be an Ethical Leader?</vt:lpstr>
      <vt:lpstr>Discussion Question</vt:lpstr>
      <vt:lpstr>Slide 47</vt:lpstr>
    </vt:vector>
  </TitlesOfParts>
  <Manager>Julia Chase</Manager>
  <Company>Cengage Learning,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Leadership 5e.</dc:title>
  <dc:subject>Chapter 0</dc:subject>
  <dc:creator>Charlie Cook, The University of West Alabama</dc:creator>
  <cp:lastModifiedBy>Trish</cp:lastModifiedBy>
  <cp:revision>569</cp:revision>
  <dcterms:created xsi:type="dcterms:W3CDTF">2003-02-17T02:06:55Z</dcterms:created>
  <dcterms:modified xsi:type="dcterms:W3CDTF">2012-03-28T19:16:26Z</dcterms:modified>
</cp:coreProperties>
</file>