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handoutMasterIdLst>
    <p:handoutMasterId r:id="rId24"/>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Lst>
  <p:sldSz cx="9144000" cy="6858000" type="screen4x3"/>
  <p:notesSz cx="6858000" cy="93138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5" d="100"/>
          <a:sy n="55" d="100"/>
        </p:scale>
        <p:origin x="90" y="504"/>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1194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66725"/>
          </a:xfrm>
          <a:prstGeom prst="rect">
            <a:avLst/>
          </a:prstGeom>
        </p:spPr>
        <p:txBody>
          <a:bodyPr vert="horz" lIns="91440" tIns="45720" rIns="91440" bIns="45720" rtlCol="0"/>
          <a:lstStyle>
            <a:lvl1pPr algn="r">
              <a:defRPr sz="1200"/>
            </a:lvl1pPr>
          </a:lstStyle>
          <a:p>
            <a:fld id="{317E05A0-6684-4713-9196-3451CDFBA180}" type="datetimeFigureOut">
              <a:rPr lang="en-US" smtClean="0"/>
              <a:t>8/1/2015</a:t>
            </a:fld>
            <a:endParaRPr lang="en-US" dirty="0"/>
          </a:p>
        </p:txBody>
      </p:sp>
      <p:sp>
        <p:nvSpPr>
          <p:cNvPr id="4" name="Footer Placeholder 3"/>
          <p:cNvSpPr>
            <a:spLocks noGrp="1"/>
          </p:cNvSpPr>
          <p:nvPr>
            <p:ph type="ftr" sz="quarter" idx="2"/>
          </p:nvPr>
        </p:nvSpPr>
        <p:spPr>
          <a:xfrm>
            <a:off x="0" y="8847138"/>
            <a:ext cx="2971800"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847138"/>
            <a:ext cx="2971800" cy="466725"/>
          </a:xfrm>
          <a:prstGeom prst="rect">
            <a:avLst/>
          </a:prstGeom>
        </p:spPr>
        <p:txBody>
          <a:bodyPr vert="horz" lIns="91440" tIns="45720" rIns="91440" bIns="45720" rtlCol="0" anchor="b"/>
          <a:lstStyle>
            <a:lvl1pPr algn="r">
              <a:defRPr sz="1200"/>
            </a:lvl1pPr>
          </a:lstStyle>
          <a:p>
            <a:fld id="{74AC0CB1-A4C3-4E22-98B8-2B48BF56A936}" type="slidenum">
              <a:rPr lang="en-US" smtClean="0"/>
              <a:t>‹#›</a:t>
            </a:fld>
            <a:endParaRPr lang="en-US" dirty="0"/>
          </a:p>
        </p:txBody>
      </p:sp>
    </p:spTree>
    <p:extLst>
      <p:ext uri="{BB962C8B-B14F-4D97-AF65-F5344CB8AC3E}">
        <p14:creationId xmlns:p14="http://schemas.microsoft.com/office/powerpoint/2010/main" val="4077939127"/>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2628" y="770467"/>
            <a:ext cx="8086725" cy="3352800"/>
          </a:xfrm>
        </p:spPr>
        <p:txBody>
          <a:bodyPr anchor="b">
            <a:noAutofit/>
          </a:bodyPr>
          <a:lstStyle>
            <a:lvl1pPr algn="l">
              <a:lnSpc>
                <a:spcPct val="80000"/>
              </a:lnSpc>
              <a:defRPr sz="8000" spc="-120" baseline="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500634" y="4198409"/>
            <a:ext cx="6921151" cy="1645920"/>
          </a:xfrm>
        </p:spPr>
        <p:txBody>
          <a:bodyPr>
            <a:normAutofit/>
          </a:bodyPr>
          <a:lstStyle>
            <a:lvl1pPr marL="0" indent="0" algn="l">
              <a:buNone/>
              <a:defRPr sz="2800">
                <a:solidFill>
                  <a:schemeClr val="bg1"/>
                </a:solidFill>
                <a:latin typeface="+mj-lt"/>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lvl1pPr>
              <a:defRPr>
                <a:solidFill>
                  <a:srgbClr val="FFFFFF">
                    <a:alpha val="75000"/>
                  </a:srgbClr>
                </a:solidFill>
              </a:defRPr>
            </a:lvl1pPr>
          </a:lstStyle>
          <a:p>
            <a:fld id="{D0051C79-A27F-440E-A332-9C468923DA84}" type="datetimeFigureOut">
              <a:rPr lang="en-US" smtClean="0"/>
              <a:pPr/>
              <a:t>8/1/2015</a:t>
            </a:fld>
            <a:endParaRPr lang="en-US" dirty="0"/>
          </a:p>
        </p:txBody>
      </p:sp>
      <p:sp>
        <p:nvSpPr>
          <p:cNvPr id="8" name="Footer Placeholder 7"/>
          <p:cNvSpPr>
            <a:spLocks noGrp="1"/>
          </p:cNvSpPr>
          <p:nvPr>
            <p:ph type="ftr" sz="quarter" idx="11"/>
          </p:nvPr>
        </p:nvSpPr>
        <p:spPr/>
        <p:txBody>
          <a:bodyPr/>
          <a:lstStyle>
            <a:lvl1pPr>
              <a:defRPr>
                <a:solidFill>
                  <a:srgbClr val="FFFFFF">
                    <a:alpha val="75000"/>
                  </a:srgbClr>
                </a:solidFill>
              </a:defRPr>
            </a:lvl1pPr>
          </a:lstStyle>
          <a:p>
            <a:endParaRPr lang="en-US" dirty="0"/>
          </a:p>
        </p:txBody>
      </p:sp>
      <p:sp>
        <p:nvSpPr>
          <p:cNvPr id="9" name="Slide Number Placeholder 8"/>
          <p:cNvSpPr>
            <a:spLocks noGrp="1"/>
          </p:cNvSpPr>
          <p:nvPr>
            <p:ph type="sldNum" sz="quarter" idx="12"/>
          </p:nvPr>
        </p:nvSpPr>
        <p:spPr/>
        <p:txBody>
          <a:bodyPr/>
          <a:lstStyle>
            <a:lvl1pPr>
              <a:defRPr>
                <a:solidFill>
                  <a:srgbClr val="FFFFFF">
                    <a:alpha val="20000"/>
                  </a:srgbClr>
                </a:solidFill>
              </a:defRPr>
            </a:lvl1pPr>
          </a:lstStyle>
          <a:p>
            <a:fld id="{7DAC0045-8FE5-413B-A22E-8B5189E2EC2D}" type="slidenum">
              <a:rPr lang="en-US" smtClean="0"/>
              <a:pPr/>
              <a:t>‹#›</a:t>
            </a:fld>
            <a:endParaRPr lang="en-US" dirty="0"/>
          </a:p>
        </p:txBody>
      </p:sp>
    </p:spTree>
    <p:extLst>
      <p:ext uri="{BB962C8B-B14F-4D97-AF65-F5344CB8AC3E}">
        <p14:creationId xmlns:p14="http://schemas.microsoft.com/office/powerpoint/2010/main" val="37687030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0051C79-A27F-440E-A332-9C468923DA84}" type="datetimeFigureOut">
              <a:rPr lang="en-US" smtClean="0"/>
              <a:pPr/>
              <a:t>8/1/2015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DAC0045-8FE5-413B-A22E-8B5189E2EC2D}" type="slidenum">
              <a:rPr lang="en-US" smtClean="0"/>
              <a:pPr/>
              <a:t>‹#›</a:t>
            </a:fld>
            <a:endParaRPr lang="en-US" dirty="0"/>
          </a:p>
        </p:txBody>
      </p:sp>
    </p:spTree>
    <p:extLst>
      <p:ext uri="{BB962C8B-B14F-4D97-AF65-F5344CB8AC3E}">
        <p14:creationId xmlns:p14="http://schemas.microsoft.com/office/powerpoint/2010/main" val="26049520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7963" y="695325"/>
            <a:ext cx="1971675" cy="48006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578644" y="714376"/>
            <a:ext cx="5800725" cy="5400675"/>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0051C79-A27F-440E-A332-9C468923DA84}" type="datetimeFigureOut">
              <a:rPr lang="en-US" smtClean="0"/>
              <a:pPr/>
              <a:t>8/1/2015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DAC0045-8FE5-413B-A22E-8B5189E2EC2D}" type="slidenum">
              <a:rPr lang="en-US" smtClean="0"/>
              <a:pPr/>
              <a:t>‹#›</a:t>
            </a:fld>
            <a:endParaRPr lang="en-US" dirty="0"/>
          </a:p>
        </p:txBody>
      </p:sp>
    </p:spTree>
    <p:extLst>
      <p:ext uri="{BB962C8B-B14F-4D97-AF65-F5344CB8AC3E}">
        <p14:creationId xmlns:p14="http://schemas.microsoft.com/office/powerpoint/2010/main" val="34535712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0051C79-A27F-440E-A332-9C468923DA84}" type="datetimeFigureOut">
              <a:rPr lang="en-US" smtClean="0"/>
              <a:pPr/>
              <a:t>8/1/2015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DAC0045-8FE5-413B-A22E-8B5189E2EC2D}" type="slidenum">
              <a:rPr lang="en-US" smtClean="0"/>
              <a:pPr/>
              <a:t>‹#›</a:t>
            </a:fld>
            <a:endParaRPr lang="en-US" dirty="0"/>
          </a:p>
        </p:txBody>
      </p:sp>
    </p:spTree>
    <p:extLst>
      <p:ext uri="{BB962C8B-B14F-4D97-AF65-F5344CB8AC3E}">
        <p14:creationId xmlns:p14="http://schemas.microsoft.com/office/powerpoint/2010/main" val="4019121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2628" y="767419"/>
            <a:ext cx="8085582" cy="3355848"/>
          </a:xfrm>
        </p:spPr>
        <p:txBody>
          <a:bodyPr anchor="b">
            <a:normAutofit/>
          </a:bodyPr>
          <a:lstStyle>
            <a:lvl1pPr>
              <a:lnSpc>
                <a:spcPct val="80000"/>
              </a:lnSpc>
              <a:defRPr sz="8000" b="0" baseline="0">
                <a:solidFill>
                  <a:schemeClr val="accent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500634" y="4187275"/>
            <a:ext cx="6919722" cy="1645920"/>
          </a:xfrm>
        </p:spPr>
        <p:txBody>
          <a:bodyPr anchor="t">
            <a:normAutofit/>
          </a:bodyPr>
          <a:lstStyle>
            <a:lvl1pPr marL="0" indent="0">
              <a:buNone/>
              <a:defRPr sz="2800">
                <a:solidFill>
                  <a:schemeClr val="tx1"/>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D0051C79-A27F-440E-A332-9C468923DA84}" type="datetimeFigureOut">
              <a:rPr lang="en-US" smtClean="0"/>
              <a:pPr/>
              <a:t>8/1/2015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DAC0045-8FE5-413B-A22E-8B5189E2EC2D}" type="slidenum">
              <a:rPr lang="en-US" smtClean="0"/>
              <a:pPr/>
              <a:t>‹#›</a:t>
            </a:fld>
            <a:endParaRPr lang="en-US" dirty="0"/>
          </a:p>
        </p:txBody>
      </p:sp>
    </p:spTree>
    <p:extLst>
      <p:ext uri="{BB962C8B-B14F-4D97-AF65-F5344CB8AC3E}">
        <p14:creationId xmlns:p14="http://schemas.microsoft.com/office/powerpoint/2010/main" val="31584425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507492" y="1993392"/>
            <a:ext cx="3806190" cy="3767328"/>
          </a:xfrm>
        </p:spPr>
        <p:txBody>
          <a:bodyPr/>
          <a:lstStyle>
            <a:lvl1pPr>
              <a:defRPr sz="2200"/>
            </a:lvl1pPr>
            <a:lvl2pPr>
              <a:defRPr sz="1900"/>
            </a:lvl2pPr>
            <a:lvl3pPr>
              <a:defRPr sz="1700"/>
            </a:lvl3pPr>
            <a:lvl4pPr>
              <a:defRPr sz="15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57738" y="1993392"/>
            <a:ext cx="3806190" cy="3767328"/>
          </a:xfrm>
        </p:spPr>
        <p:txBody>
          <a:bodyPr/>
          <a:lstStyle>
            <a:lvl1pPr>
              <a:defRPr sz="2200"/>
            </a:lvl1pPr>
            <a:lvl2pPr>
              <a:defRPr sz="1900"/>
            </a:lvl2pPr>
            <a:lvl3pPr>
              <a:defRPr sz="1700"/>
            </a:lvl3pPr>
            <a:lvl4pPr>
              <a:defRPr sz="15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0051C79-A27F-440E-A332-9C468923DA84}" type="datetimeFigureOut">
              <a:rPr lang="en-US" smtClean="0"/>
              <a:pPr/>
              <a:t>8/1/2015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DAC0045-8FE5-413B-A22E-8B5189E2EC2D}" type="slidenum">
              <a:rPr lang="en-US" smtClean="0"/>
              <a:pPr/>
              <a:t>‹#›</a:t>
            </a:fld>
            <a:endParaRPr lang="en-US" dirty="0"/>
          </a:p>
        </p:txBody>
      </p:sp>
    </p:spTree>
    <p:extLst>
      <p:ext uri="{BB962C8B-B14F-4D97-AF65-F5344CB8AC3E}">
        <p14:creationId xmlns:p14="http://schemas.microsoft.com/office/powerpoint/2010/main" val="10801699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507492" y="2032000"/>
            <a:ext cx="3806190" cy="723400"/>
          </a:xfrm>
        </p:spPr>
        <p:txBody>
          <a:bodyPr anchor="ctr">
            <a:normAutofit/>
          </a:bodyPr>
          <a:lstStyle>
            <a:lvl1pPr marL="0" indent="0">
              <a:spcBef>
                <a:spcPts val="0"/>
              </a:spcBef>
              <a:buNone/>
              <a:defRPr sz="2000" b="0" cap="all" baseline="0">
                <a:solidFill>
                  <a:schemeClr val="tx1">
                    <a:lumMod val="85000"/>
                    <a:lumOff val="1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507492" y="2736150"/>
            <a:ext cx="3806190" cy="3200400"/>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66310" y="2029968"/>
            <a:ext cx="3806190" cy="722376"/>
          </a:xfrm>
        </p:spPr>
        <p:txBody>
          <a:bodyPr anchor="ctr">
            <a:normAutofit/>
          </a:bodyPr>
          <a:lstStyle>
            <a:lvl1pPr marL="0" indent="0">
              <a:spcBef>
                <a:spcPts val="0"/>
              </a:spcBef>
              <a:buNone/>
              <a:defRPr sz="2000" b="0" cap="all" baseline="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766310" y="2734056"/>
            <a:ext cx="3806190" cy="3200400"/>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0051C79-A27F-440E-A332-9C468923DA84}" type="datetimeFigureOut">
              <a:rPr lang="en-US" smtClean="0"/>
              <a:pPr/>
              <a:t>8/1/2015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7DAC0045-8FE5-413B-A22E-8B5189E2EC2D}" type="slidenum">
              <a:rPr lang="en-US" smtClean="0"/>
              <a:pPr/>
              <a:t>‹#›</a:t>
            </a:fld>
            <a:endParaRPr lang="en-US" dirty="0"/>
          </a:p>
        </p:txBody>
      </p:sp>
    </p:spTree>
    <p:extLst>
      <p:ext uri="{BB962C8B-B14F-4D97-AF65-F5344CB8AC3E}">
        <p14:creationId xmlns:p14="http://schemas.microsoft.com/office/powerpoint/2010/main" val="24051636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D0051C79-A27F-440E-A332-9C468923DA84}" type="datetimeFigureOut">
              <a:rPr lang="en-US" smtClean="0"/>
              <a:pPr/>
              <a:t>8/1/2015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DAC0045-8FE5-413B-A22E-8B5189E2EC2D}" type="slidenum">
              <a:rPr lang="en-US" smtClean="0"/>
              <a:pPr/>
              <a:t>‹#›</a:t>
            </a:fld>
            <a:endParaRPr lang="en-US" dirty="0"/>
          </a:p>
        </p:txBody>
      </p:sp>
    </p:spTree>
    <p:extLst>
      <p:ext uri="{BB962C8B-B14F-4D97-AF65-F5344CB8AC3E}">
        <p14:creationId xmlns:p14="http://schemas.microsoft.com/office/powerpoint/2010/main" val="30864934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0051C79-A27F-440E-A332-9C468923DA84}" type="datetimeFigureOut">
              <a:rPr lang="en-US" smtClean="0"/>
              <a:pPr/>
              <a:t>8/1/2015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7DAC0045-8FE5-413B-A22E-8B5189E2EC2D}" type="slidenum">
              <a:rPr lang="en-US" smtClean="0"/>
              <a:pPr/>
              <a:t>‹#›</a:t>
            </a:fld>
            <a:endParaRPr lang="en-US" dirty="0"/>
          </a:p>
        </p:txBody>
      </p:sp>
    </p:spTree>
    <p:extLst>
      <p:ext uri="{BB962C8B-B14F-4D97-AF65-F5344CB8AC3E}">
        <p14:creationId xmlns:p14="http://schemas.microsoft.com/office/powerpoint/2010/main" val="42265399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Rectangle 1"/>
          <p:cNvSpPr/>
          <p:nvPr/>
        </p:nvSpPr>
        <p:spPr>
          <a:xfrm>
            <a:off x="5715000" y="0"/>
            <a:ext cx="3429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9" name="Title 8"/>
          <p:cNvSpPr>
            <a:spLocks noGrp="1"/>
          </p:cNvSpPr>
          <p:nvPr>
            <p:ph type="title"/>
          </p:nvPr>
        </p:nvSpPr>
        <p:spPr>
          <a:xfrm>
            <a:off x="6196053" y="542282"/>
            <a:ext cx="2537460" cy="1920240"/>
          </a:xfrm>
        </p:spPr>
        <p:txBody>
          <a:bodyPr anchor="b">
            <a:noAutofit/>
          </a:bodyPr>
          <a:lstStyle>
            <a:lvl1pPr>
              <a:lnSpc>
                <a:spcPct val="85000"/>
              </a:lnSpc>
              <a:defRPr sz="360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71500" y="762000"/>
            <a:ext cx="4572000" cy="4572000"/>
          </a:xfrm>
        </p:spPr>
        <p:txBody>
          <a:bodyPr/>
          <a:lstStyle>
            <a:lvl1pPr>
              <a:defRPr sz="2200"/>
            </a:lvl1pPr>
            <a:lvl2pPr>
              <a:defRPr sz="1900"/>
            </a:lvl2pPr>
            <a:lvl3pPr>
              <a:defRPr sz="1700"/>
            </a:lvl3pPr>
            <a:lvl4pPr>
              <a:defRPr sz="15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06987" y="2511813"/>
            <a:ext cx="2548890" cy="3126987"/>
          </a:xfrm>
        </p:spPr>
        <p:txBody>
          <a:bodyPr>
            <a:normAutofit/>
          </a:bodyPr>
          <a:lstStyle>
            <a:lvl1pPr marL="0" marR="0" indent="0" algn="l" defTabSz="914400" rtl="0" eaLnBrk="1" fontAlgn="auto" latinLnBrk="0" hangingPunct="1">
              <a:lnSpc>
                <a:spcPct val="100000"/>
              </a:lnSpc>
              <a:spcBef>
                <a:spcPts val="1200"/>
              </a:spcBef>
              <a:spcAft>
                <a:spcPts val="0"/>
              </a:spcAft>
              <a:buClrTx/>
              <a:buSzTx/>
              <a:buFontTx/>
              <a:buNone/>
              <a:tabLst/>
              <a:defRPr sz="1500">
                <a:solidFill>
                  <a:srgbClr val="404040"/>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1400"/>
              </a:spcBef>
              <a:spcAft>
                <a:spcPts val="0"/>
              </a:spcAft>
              <a:buClrTx/>
              <a:buSzTx/>
              <a:buFontTx/>
              <a:buNone/>
              <a:tabLst/>
              <a:defRPr/>
            </a:pPr>
            <a:r>
              <a:rPr lang="en-US" smtClean="0"/>
              <a:t>Edit Master text styles</a:t>
            </a:r>
          </a:p>
        </p:txBody>
      </p:sp>
      <p:sp>
        <p:nvSpPr>
          <p:cNvPr id="5" name="Date Placeholder 4"/>
          <p:cNvSpPr>
            <a:spLocks noGrp="1"/>
          </p:cNvSpPr>
          <p:nvPr>
            <p:ph type="dt" sz="half" idx="10"/>
          </p:nvPr>
        </p:nvSpPr>
        <p:spPr/>
        <p:txBody>
          <a:bodyPr/>
          <a:lstStyle/>
          <a:p>
            <a:fld id="{D0051C79-A27F-440E-A332-9C468923DA84}" type="datetimeFigureOut">
              <a:rPr lang="en-US" smtClean="0"/>
              <a:pPr/>
              <a:t>8/1/2015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lvl1pPr>
              <a:defRPr>
                <a:solidFill>
                  <a:srgbClr val="FFFFFF">
                    <a:alpha val="20000"/>
                  </a:srgbClr>
                </a:solidFill>
              </a:defRPr>
            </a:lvl1pPr>
          </a:lstStyle>
          <a:p>
            <a:fld id="{7DAC0045-8FE5-413B-A22E-8B5189E2EC2D}" type="slidenum">
              <a:rPr lang="en-US" smtClean="0"/>
              <a:pPr/>
              <a:t>‹#›</a:t>
            </a:fld>
            <a:endParaRPr lang="en-US" dirty="0"/>
          </a:p>
        </p:txBody>
      </p:sp>
    </p:spTree>
    <p:extLst>
      <p:ext uri="{BB962C8B-B14F-4D97-AF65-F5344CB8AC3E}">
        <p14:creationId xmlns:p14="http://schemas.microsoft.com/office/powerpoint/2010/main" val="17126303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86918" y="5418668"/>
            <a:ext cx="8085582" cy="613283"/>
          </a:xfrm>
        </p:spPr>
        <p:txBody>
          <a:bodyPr anchor="b">
            <a:normAutofit/>
          </a:bodyPr>
          <a:lstStyle>
            <a:lvl1pPr>
              <a:lnSpc>
                <a:spcPct val="85000"/>
              </a:lnSpc>
              <a:defRPr sz="28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0"/>
            <a:ext cx="9144000" cy="5330952"/>
          </a:xfrm>
          <a:solidFill>
            <a:schemeClr val="accent1">
              <a:lumMod val="40000"/>
              <a:lumOff val="60000"/>
            </a:schemeClr>
          </a:solidFill>
        </p:spPr>
        <p:txBody>
          <a:bodyPr anchor="t"/>
          <a:lstStyle>
            <a:lvl1pPr marL="0" indent="0" algn="ctr">
              <a:spcBef>
                <a:spcPts val="800"/>
              </a:spcBef>
              <a:buNone/>
              <a:defRPr sz="3200">
                <a:solidFill>
                  <a:srgbClr val="4D4D4D"/>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507492" y="5909735"/>
            <a:ext cx="6922008" cy="533400"/>
          </a:xfrm>
        </p:spPr>
        <p:txBody>
          <a:bodyPr>
            <a:normAutofit/>
          </a:bodyPr>
          <a:lstStyle>
            <a:lvl1pPr marL="0" indent="0">
              <a:lnSpc>
                <a:spcPct val="90000"/>
              </a:lnSpc>
              <a:spcBef>
                <a:spcPts val="1200"/>
              </a:spcBef>
              <a:buNone/>
              <a:defRPr sz="1400">
                <a:solidFill>
                  <a:srgbClr val="262626"/>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lvl1pPr>
              <a:defRPr>
                <a:solidFill>
                  <a:srgbClr val="FFFFFF">
                    <a:alpha val="75000"/>
                  </a:srgbClr>
                </a:solidFill>
              </a:defRPr>
            </a:lvl1pPr>
          </a:lstStyle>
          <a:p>
            <a:fld id="{D0051C79-A27F-440E-A332-9C468923DA84}" type="datetimeFigureOut">
              <a:rPr lang="en-US" smtClean="0"/>
              <a:pPr/>
              <a:t>8/1/2015</a:t>
            </a:fld>
            <a:endParaRPr lang="en-US" dirty="0"/>
          </a:p>
        </p:txBody>
      </p:sp>
      <p:sp>
        <p:nvSpPr>
          <p:cNvPr id="6" name="Footer Placeholder 5"/>
          <p:cNvSpPr>
            <a:spLocks noGrp="1"/>
          </p:cNvSpPr>
          <p:nvPr>
            <p:ph type="ftr" sz="quarter" idx="11"/>
          </p:nvPr>
        </p:nvSpPr>
        <p:spPr/>
        <p:txBody>
          <a:bodyPr/>
          <a:lstStyle>
            <a:lvl1pPr>
              <a:defRPr>
                <a:solidFill>
                  <a:srgbClr val="FFFFFF">
                    <a:alpha val="75000"/>
                  </a:srgbClr>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rgbClr val="FFFFFF">
                    <a:alpha val="20000"/>
                  </a:srgbClr>
                </a:solidFill>
              </a:defRPr>
            </a:lvl1pPr>
          </a:lstStyle>
          <a:p>
            <a:fld id="{7DAC0045-8FE5-413B-A22E-8B5189E2EC2D}" type="slidenum">
              <a:rPr lang="en-US" smtClean="0"/>
              <a:pPr/>
              <a:t>‹#›</a:t>
            </a:fld>
            <a:endParaRPr lang="en-US" dirty="0"/>
          </a:p>
        </p:txBody>
      </p:sp>
    </p:spTree>
    <p:extLst>
      <p:ext uri="{BB962C8B-B14F-4D97-AF65-F5344CB8AC3E}">
        <p14:creationId xmlns:p14="http://schemas.microsoft.com/office/powerpoint/2010/main" val="1221227568"/>
      </p:ext>
    </p:extLst>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2919" y="499533"/>
            <a:ext cx="8079581" cy="165819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507206" y="1993393"/>
            <a:ext cx="8065294" cy="3766185"/>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14350" y="6412447"/>
            <a:ext cx="3086100" cy="228600"/>
          </a:xfrm>
          <a:prstGeom prst="rect">
            <a:avLst/>
          </a:prstGeom>
        </p:spPr>
        <p:txBody>
          <a:bodyPr vert="horz" lIns="91440" tIns="45720" rIns="91440" bIns="45720" rtlCol="0" anchor="ctr"/>
          <a:lstStyle>
            <a:lvl1pPr algn="l">
              <a:defRPr sz="950">
                <a:solidFill>
                  <a:schemeClr val="tx1">
                    <a:alpha val="75000"/>
                  </a:schemeClr>
                </a:solidFill>
              </a:defRPr>
            </a:lvl1pPr>
          </a:lstStyle>
          <a:p>
            <a:fld id="{D0051C79-A27F-440E-A332-9C468923DA84}" type="datetimeFigureOut">
              <a:rPr lang="en-US" smtClean="0"/>
              <a:pPr/>
              <a:t>8/1/2015</a:t>
            </a:fld>
            <a:endParaRPr lang="en-US" dirty="0"/>
          </a:p>
        </p:txBody>
      </p:sp>
      <p:sp>
        <p:nvSpPr>
          <p:cNvPr id="5" name="Footer Placeholder 4"/>
          <p:cNvSpPr>
            <a:spLocks noGrp="1"/>
          </p:cNvSpPr>
          <p:nvPr>
            <p:ph type="ftr" sz="quarter" idx="3"/>
          </p:nvPr>
        </p:nvSpPr>
        <p:spPr>
          <a:xfrm>
            <a:off x="514350" y="6554697"/>
            <a:ext cx="3771900" cy="228600"/>
          </a:xfrm>
          <a:prstGeom prst="rect">
            <a:avLst/>
          </a:prstGeom>
        </p:spPr>
        <p:txBody>
          <a:bodyPr vert="horz" lIns="91440" tIns="45720" rIns="91440" bIns="45720" rtlCol="0" anchor="ctr"/>
          <a:lstStyle>
            <a:lvl1pPr algn="l">
              <a:defRPr sz="950" cap="all" baseline="0">
                <a:solidFill>
                  <a:schemeClr val="tx1">
                    <a:alpha val="75000"/>
                  </a:schemeClr>
                </a:solidFill>
              </a:defRPr>
            </a:lvl1pPr>
          </a:lstStyle>
          <a:p>
            <a:endParaRPr lang="en-US" dirty="0"/>
          </a:p>
        </p:txBody>
      </p:sp>
      <p:sp>
        <p:nvSpPr>
          <p:cNvPr id="6" name="Slide Number Placeholder 5"/>
          <p:cNvSpPr>
            <a:spLocks noGrp="1"/>
          </p:cNvSpPr>
          <p:nvPr>
            <p:ph type="sldNum" sz="quarter" idx="4"/>
          </p:nvPr>
        </p:nvSpPr>
        <p:spPr>
          <a:xfrm>
            <a:off x="6541193" y="5829748"/>
            <a:ext cx="2194560" cy="1397039"/>
          </a:xfrm>
          <a:prstGeom prst="rect">
            <a:avLst/>
          </a:prstGeom>
        </p:spPr>
        <p:txBody>
          <a:bodyPr vert="horz" lIns="91440" tIns="45720" rIns="91440" bIns="45720" rtlCol="0" anchor="b"/>
          <a:lstStyle>
            <a:lvl1pPr algn="r">
              <a:defRPr sz="9000" b="0">
                <a:ln>
                  <a:noFill/>
                </a:ln>
                <a:solidFill>
                  <a:schemeClr val="accent1">
                    <a:alpha val="20000"/>
                  </a:schemeClr>
                </a:solidFill>
                <a:latin typeface="+mj-lt"/>
              </a:defRPr>
            </a:lvl1pPr>
          </a:lstStyle>
          <a:p>
            <a:fld id="{7DAC0045-8FE5-413B-A22E-8B5189E2EC2D}" type="slidenum">
              <a:rPr lang="en-US" smtClean="0"/>
              <a:pPr/>
              <a:t>‹#›</a:t>
            </a:fld>
            <a:endParaRPr lang="en-US" dirty="0"/>
          </a:p>
        </p:txBody>
      </p:sp>
    </p:spTree>
    <p:extLst>
      <p:ext uri="{BB962C8B-B14F-4D97-AF65-F5344CB8AC3E}">
        <p14:creationId xmlns:p14="http://schemas.microsoft.com/office/powerpoint/2010/main" val="1259344417"/>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defTabSz="914400" rtl="0" eaLnBrk="1" latinLnBrk="0" hangingPunct="1">
        <a:lnSpc>
          <a:spcPct val="90000"/>
        </a:lnSpc>
        <a:spcBef>
          <a:spcPct val="0"/>
        </a:spcBef>
        <a:buNone/>
        <a:defRPr sz="4800" kern="1200" spc="-120" baseline="0">
          <a:solidFill>
            <a:schemeClr val="accent1"/>
          </a:solidFill>
          <a:latin typeface="+mj-lt"/>
          <a:ea typeface="+mj-ea"/>
          <a:cs typeface="+mj-cs"/>
        </a:defRPr>
      </a:lvl1pPr>
    </p:titleStyle>
    <p:bodyStyle>
      <a:lvl1pPr marL="91440" indent="-91440" algn="l" defTabSz="914400" rtl="0" eaLnBrk="1" latinLnBrk="0" hangingPunct="1">
        <a:lnSpc>
          <a:spcPct val="85000"/>
        </a:lnSpc>
        <a:spcBef>
          <a:spcPts val="1300"/>
        </a:spcBef>
        <a:buFont typeface="Arial" pitchFamily="34" charset="0"/>
        <a:buChar char=" "/>
        <a:defRPr sz="2400" kern="1200">
          <a:solidFill>
            <a:schemeClr val="tx1">
              <a:lumMod val="85000"/>
              <a:lumOff val="15000"/>
            </a:schemeClr>
          </a:solidFill>
          <a:latin typeface="+mn-lt"/>
          <a:ea typeface="+mn-ea"/>
          <a:cs typeface="+mn-cs"/>
        </a:defRPr>
      </a:lvl1pPr>
      <a:lvl2pPr marL="274320" indent="-342900" algn="l" defTabSz="914400" rtl="0" eaLnBrk="1" latinLnBrk="0" hangingPunct="1">
        <a:lnSpc>
          <a:spcPct val="85000"/>
        </a:lnSpc>
        <a:spcBef>
          <a:spcPts val="600"/>
        </a:spcBef>
        <a:buFont typeface="Arial" pitchFamily="34" charset="0"/>
        <a:buChar char=" "/>
        <a:defRPr sz="2400" kern="1200">
          <a:solidFill>
            <a:schemeClr val="tx1">
              <a:lumMod val="85000"/>
              <a:lumOff val="15000"/>
            </a:schemeClr>
          </a:solidFill>
          <a:latin typeface="+mn-lt"/>
          <a:ea typeface="+mn-ea"/>
          <a:cs typeface="+mn-cs"/>
        </a:defRPr>
      </a:lvl2pPr>
      <a:lvl3pPr marL="548640" indent="-548640" algn="l" defTabSz="914400" rtl="0" eaLnBrk="1" latinLnBrk="0" hangingPunct="1">
        <a:lnSpc>
          <a:spcPct val="85000"/>
        </a:lnSpc>
        <a:spcBef>
          <a:spcPts val="600"/>
        </a:spcBef>
        <a:buFont typeface="Arial" pitchFamily="34" charset="0"/>
        <a:buChar char=" "/>
        <a:defRPr sz="2000" i="1" kern="1200">
          <a:solidFill>
            <a:schemeClr val="tx1">
              <a:lumMod val="85000"/>
              <a:lumOff val="15000"/>
            </a:schemeClr>
          </a:solidFill>
          <a:latin typeface="+mn-lt"/>
          <a:ea typeface="+mn-ea"/>
          <a:cs typeface="+mn-cs"/>
        </a:defRPr>
      </a:lvl3pPr>
      <a:lvl4pPr marL="822960" indent="-82296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4pPr>
      <a:lvl5pPr marL="1097280" indent="-109728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5pPr>
      <a:lvl6pPr marL="12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6pPr>
      <a:lvl7pPr marL="14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7pPr>
      <a:lvl8pPr marL="16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8pPr>
      <a:lvl9pPr marL="18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Smoking Quiz</a:t>
            </a:r>
            <a:endParaRPr lang="en-US" dirty="0"/>
          </a:p>
        </p:txBody>
      </p:sp>
      <p:sp>
        <p:nvSpPr>
          <p:cNvPr id="3" name="Subtitle 2"/>
          <p:cNvSpPr>
            <a:spLocks noGrp="1"/>
          </p:cNvSpPr>
          <p:nvPr>
            <p:ph type="subTitle" idx="1"/>
          </p:nvPr>
        </p:nvSpPr>
        <p:spPr/>
        <p:txBody>
          <a:bodyPr/>
          <a:lstStyle/>
          <a:p>
            <a:r>
              <a:rPr lang="en-US" dirty="0" smtClean="0"/>
              <a:t>Why you should quit today (or never start in the first place)</a:t>
            </a:r>
            <a:endParaRPr lang="en-US" dirty="0"/>
          </a:p>
        </p:txBody>
      </p:sp>
      <p:sp>
        <p:nvSpPr>
          <p:cNvPr id="4" name="TextBox 3"/>
          <p:cNvSpPr txBox="1"/>
          <p:nvPr/>
        </p:nvSpPr>
        <p:spPr>
          <a:xfrm>
            <a:off x="990600" y="381000"/>
            <a:ext cx="6019800" cy="1015663"/>
          </a:xfrm>
          <a:prstGeom prst="rect">
            <a:avLst/>
          </a:prstGeom>
          <a:noFill/>
        </p:spPr>
        <p:txBody>
          <a:bodyPr wrap="square" rtlCol="0">
            <a:spAutoFit/>
          </a:bodyPr>
          <a:lstStyle/>
          <a:p>
            <a:r>
              <a:rPr lang="en-US" sz="2000" dirty="0" smtClean="0"/>
              <a:t>Quitting is easy—I’ve done it a thousand times.</a:t>
            </a:r>
          </a:p>
          <a:p>
            <a:pPr algn="r"/>
            <a:r>
              <a:rPr lang="en-US" sz="2000" dirty="0" smtClean="0"/>
              <a:t>Mark Twain</a:t>
            </a:r>
          </a:p>
          <a:p>
            <a:endParaRPr lang="en-US" sz="2000" dirty="0"/>
          </a:p>
        </p:txBody>
      </p:sp>
      <p:pic>
        <p:nvPicPr>
          <p:cNvPr id="5" name="Picture 4" descr="Bored-again Christian , by the way, was the Sack's word of the month ..."/>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04538" y="4543425"/>
            <a:ext cx="2113767" cy="2314575"/>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long can it take to become addicted to cigarettes?</a:t>
            </a:r>
            <a:endParaRPr lang="en-US" dirty="0"/>
          </a:p>
        </p:txBody>
      </p:sp>
      <p:sp>
        <p:nvSpPr>
          <p:cNvPr id="3" name="Content Placeholder 2"/>
          <p:cNvSpPr>
            <a:spLocks noGrp="1"/>
          </p:cNvSpPr>
          <p:nvPr>
            <p:ph idx="1"/>
          </p:nvPr>
        </p:nvSpPr>
        <p:spPr>
          <a:xfrm>
            <a:off x="1066800" y="2590800"/>
            <a:ext cx="7239000" cy="3764760"/>
          </a:xfrm>
        </p:spPr>
        <p:txBody>
          <a:bodyPr/>
          <a:lstStyle/>
          <a:p>
            <a:r>
              <a:rPr lang="en-US" dirty="0" smtClean="0"/>
              <a:t>About a month of daily smoking</a:t>
            </a:r>
          </a:p>
          <a:p>
            <a:r>
              <a:rPr lang="en-US" dirty="0" smtClean="0"/>
              <a:t>One cigarette</a:t>
            </a:r>
          </a:p>
          <a:p>
            <a:r>
              <a:rPr lang="en-US" dirty="0" smtClean="0"/>
              <a:t>You are never truly addicted. Most people can quit at any time</a:t>
            </a:r>
          </a:p>
          <a:p>
            <a:r>
              <a:rPr lang="en-US" dirty="0" smtClean="0"/>
              <a:t>At least one year of regular smoking</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4669536"/>
          </a:xfrm>
        </p:spPr>
        <p:txBody>
          <a:bodyPr/>
          <a:lstStyle/>
          <a:p>
            <a:r>
              <a:rPr lang="en-US" dirty="0"/>
              <a:t> </a:t>
            </a:r>
            <a:r>
              <a:rPr lang="en-US" i="1" dirty="0"/>
              <a:t>Just one cigarette—for some people. </a:t>
            </a:r>
            <a:r>
              <a:rPr lang="en-US" dirty="0"/>
              <a:t/>
            </a:r>
            <a:br>
              <a:rPr lang="en-US" dirty="0"/>
            </a:br>
            <a:r>
              <a:rPr lang="en-US" dirty="0"/>
              <a:t>Cigarettes </a:t>
            </a:r>
            <a:r>
              <a:rPr lang="en-US" dirty="0" smtClean="0"/>
              <a:t>are just as addictive as cocaine or heroin. Even one or two cigarettes a day can put you at risk of becoming addicted</a:t>
            </a:r>
            <a:r>
              <a:rPr lang="en-US" dirty="0" smtClean="0"/>
              <a:t>.</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percentage of teens think they will still be smoking in one year?</a:t>
            </a:r>
            <a:endParaRPr lang="en-US" dirty="0"/>
          </a:p>
        </p:txBody>
      </p:sp>
      <p:sp>
        <p:nvSpPr>
          <p:cNvPr id="3" name="Content Placeholder 2"/>
          <p:cNvSpPr>
            <a:spLocks noGrp="1"/>
          </p:cNvSpPr>
          <p:nvPr>
            <p:ph idx="1"/>
          </p:nvPr>
        </p:nvSpPr>
        <p:spPr>
          <a:xfrm>
            <a:off x="1295400" y="2590800"/>
            <a:ext cx="7010400" cy="3764760"/>
          </a:xfrm>
        </p:spPr>
        <p:txBody>
          <a:bodyPr/>
          <a:lstStyle/>
          <a:p>
            <a:r>
              <a:rPr lang="en-US" dirty="0" smtClean="0"/>
              <a:t>5%</a:t>
            </a:r>
          </a:p>
          <a:p>
            <a:r>
              <a:rPr lang="en-US" dirty="0" smtClean="0"/>
              <a:t>10%</a:t>
            </a:r>
          </a:p>
          <a:p>
            <a:r>
              <a:rPr lang="en-US" dirty="0" smtClean="0"/>
              <a:t>20%</a:t>
            </a:r>
          </a:p>
          <a:p>
            <a:r>
              <a:rPr lang="en-US" dirty="0" smtClean="0"/>
              <a:t>30%</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514600"/>
            <a:ext cx="7772400" cy="914400"/>
          </a:xfrm>
        </p:spPr>
        <p:txBody>
          <a:bodyPr/>
          <a:lstStyle/>
          <a:p>
            <a:pPr algn="ctr"/>
            <a:r>
              <a:rPr lang="en-US" dirty="0" smtClean="0"/>
              <a:t>Just 5%</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 . And how many are still smoking in five years?</a:t>
            </a:r>
            <a:endParaRPr lang="en-US" dirty="0"/>
          </a:p>
        </p:txBody>
      </p:sp>
      <p:sp>
        <p:nvSpPr>
          <p:cNvPr id="3" name="Content Placeholder 2"/>
          <p:cNvSpPr>
            <a:spLocks noGrp="1"/>
          </p:cNvSpPr>
          <p:nvPr>
            <p:ph idx="1"/>
          </p:nvPr>
        </p:nvSpPr>
        <p:spPr>
          <a:xfrm>
            <a:off x="1143000" y="2590800"/>
            <a:ext cx="7239000" cy="3764760"/>
          </a:xfrm>
        </p:spPr>
        <p:txBody>
          <a:bodyPr/>
          <a:lstStyle/>
          <a:p>
            <a:r>
              <a:rPr lang="en-US" dirty="0" smtClean="0"/>
              <a:t>10%</a:t>
            </a:r>
          </a:p>
          <a:p>
            <a:r>
              <a:rPr lang="en-US" dirty="0" smtClean="0"/>
              <a:t>25%</a:t>
            </a:r>
          </a:p>
          <a:p>
            <a:r>
              <a:rPr lang="en-US" dirty="0" smtClean="0"/>
              <a:t>75%</a:t>
            </a:r>
          </a:p>
          <a:p>
            <a:r>
              <a:rPr lang="en-US" dirty="0" smtClean="0"/>
              <a:t>35%</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286000"/>
            <a:ext cx="7772400" cy="914400"/>
          </a:xfrm>
        </p:spPr>
        <p:txBody>
          <a:bodyPr/>
          <a:lstStyle/>
          <a:p>
            <a:pPr algn="ctr"/>
            <a:r>
              <a:rPr lang="en-US" dirty="0" smtClean="0"/>
              <a:t>75%!</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Of all smokers, how many will </a:t>
            </a:r>
            <a:r>
              <a:rPr lang="en-US" dirty="0" smtClean="0"/>
              <a:t>probably </a:t>
            </a:r>
            <a:r>
              <a:rPr lang="en-US" dirty="0" smtClean="0"/>
              <a:t>die from the habit?</a:t>
            </a:r>
            <a:endParaRPr lang="en-US" dirty="0"/>
          </a:p>
        </p:txBody>
      </p:sp>
      <p:sp>
        <p:nvSpPr>
          <p:cNvPr id="3" name="Content Placeholder 2"/>
          <p:cNvSpPr>
            <a:spLocks noGrp="1"/>
          </p:cNvSpPr>
          <p:nvPr>
            <p:ph idx="1"/>
          </p:nvPr>
        </p:nvSpPr>
        <p:spPr>
          <a:xfrm>
            <a:off x="1295400" y="2590800"/>
            <a:ext cx="7010400" cy="3764760"/>
          </a:xfrm>
        </p:spPr>
        <p:txBody>
          <a:bodyPr/>
          <a:lstStyle/>
          <a:p>
            <a:r>
              <a:rPr lang="en-US" dirty="0" smtClean="0"/>
              <a:t>5%</a:t>
            </a:r>
          </a:p>
          <a:p>
            <a:r>
              <a:rPr lang="en-US" dirty="0" smtClean="0"/>
              <a:t>10%</a:t>
            </a:r>
          </a:p>
          <a:p>
            <a:r>
              <a:rPr lang="en-US" dirty="0" smtClean="0"/>
              <a:t>20%</a:t>
            </a:r>
          </a:p>
          <a:p>
            <a:r>
              <a:rPr lang="en-US" dirty="0" smtClean="0"/>
              <a:t>30%</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2590800"/>
            <a:ext cx="7772400" cy="914400"/>
          </a:xfrm>
        </p:spPr>
        <p:txBody>
          <a:bodyPr/>
          <a:lstStyle/>
          <a:p>
            <a:r>
              <a:rPr lang="en-US" dirty="0" smtClean="0"/>
              <a:t>1 out of 3 – 30%</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does tar build up in the lungs of smokers?</a:t>
            </a:r>
            <a:endParaRPr lang="en-US" dirty="0"/>
          </a:p>
        </p:txBody>
      </p:sp>
      <p:sp>
        <p:nvSpPr>
          <p:cNvPr id="3" name="Content Placeholder 2"/>
          <p:cNvSpPr>
            <a:spLocks noGrp="1"/>
          </p:cNvSpPr>
          <p:nvPr>
            <p:ph idx="1"/>
          </p:nvPr>
        </p:nvSpPr>
        <p:spPr>
          <a:xfrm>
            <a:off x="990600" y="2133600"/>
            <a:ext cx="7391400" cy="4145760"/>
          </a:xfrm>
        </p:spPr>
        <p:txBody>
          <a:bodyPr>
            <a:normAutofit/>
          </a:bodyPr>
          <a:lstStyle/>
          <a:p>
            <a:r>
              <a:rPr lang="en-US" dirty="0" smtClean="0"/>
              <a:t>Smoke that is not exhaled deposits tar in the lungs</a:t>
            </a:r>
          </a:p>
          <a:p>
            <a:r>
              <a:rPr lang="en-US" dirty="0" smtClean="0"/>
              <a:t>The combination of chemicals in a cigarette are poisonous, leaving a tar residue</a:t>
            </a:r>
          </a:p>
          <a:p>
            <a:r>
              <a:rPr lang="en-US" dirty="0" smtClean="0"/>
              <a:t>That is actually a myth that has not been proven.</a:t>
            </a:r>
          </a:p>
          <a:p>
            <a:r>
              <a:rPr lang="en-US" dirty="0" smtClean="0"/>
              <a:t>Smoke paralyzes cilia, which usually wave back and forth to remove foreign material</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5279136"/>
          </a:xfrm>
        </p:spPr>
        <p:txBody>
          <a:bodyPr/>
          <a:lstStyle/>
          <a:p>
            <a:r>
              <a:rPr lang="en-US" dirty="0" smtClean="0"/>
              <a:t>Smoke paralyzes cilia. The little </a:t>
            </a:r>
            <a:r>
              <a:rPr lang="en-US" dirty="0" smtClean="0"/>
              <a:t>hairlike</a:t>
            </a:r>
            <a:r>
              <a:rPr lang="en-US" dirty="0" smtClean="0"/>
              <a:t> </a:t>
            </a:r>
            <a:r>
              <a:rPr lang="en-US" dirty="0" smtClean="0"/>
              <a:t>structures cannot then sweep particles from the lungs, such as pollen, dust and other things. So the </a:t>
            </a:r>
            <a:r>
              <a:rPr lang="en-US" dirty="0" smtClean="0"/>
              <a:t>particles </a:t>
            </a:r>
            <a:r>
              <a:rPr lang="en-US" dirty="0" smtClean="0"/>
              <a:t>sit in the lungs and build up tar.</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81000" y="4876800"/>
            <a:ext cx="8156448" cy="777240"/>
          </a:xfrm>
        </p:spPr>
        <p:txBody>
          <a:bodyPr>
            <a:normAutofit fontScale="90000"/>
          </a:bodyPr>
          <a:lstStyle/>
          <a:p>
            <a:pPr algn="ctr"/>
            <a:r>
              <a:rPr lang="en-US" dirty="0" smtClean="0"/>
              <a:t>TRUE or FALSE?</a:t>
            </a:r>
            <a:endParaRPr lang="en-US" dirty="0"/>
          </a:p>
        </p:txBody>
      </p:sp>
      <p:sp>
        <p:nvSpPr>
          <p:cNvPr id="2" name="Text Placeholder 1"/>
          <p:cNvSpPr>
            <a:spLocks noGrp="1"/>
          </p:cNvSpPr>
          <p:nvPr>
            <p:ph type="body" idx="1"/>
          </p:nvPr>
        </p:nvSpPr>
        <p:spPr>
          <a:xfrm>
            <a:off x="1143000" y="990600"/>
            <a:ext cx="6327648" cy="1981200"/>
          </a:xfrm>
        </p:spPr>
        <p:txBody>
          <a:bodyPr>
            <a:noAutofit/>
          </a:bodyPr>
          <a:lstStyle/>
          <a:p>
            <a:r>
              <a:rPr lang="en-US" sz="4400" dirty="0" smtClean="0"/>
              <a:t>A cigarette contains about 4000 chemicals, many of which are poisonous</a:t>
            </a:r>
            <a:endParaRPr lang="en-US" sz="44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a:t>
            </a:r>
            <a:r>
              <a:rPr lang="en-US" dirty="0" smtClean="0"/>
              <a:t>Centers for Disease Control and Prevention </a:t>
            </a:r>
            <a:r>
              <a:rPr lang="en-US" dirty="0" smtClean="0"/>
              <a:t>reports that adult male smokers lose how many years of life to smoking?</a:t>
            </a:r>
            <a:endParaRPr lang="en-US" dirty="0"/>
          </a:p>
        </p:txBody>
      </p:sp>
      <p:sp>
        <p:nvSpPr>
          <p:cNvPr id="3" name="Content Placeholder 2"/>
          <p:cNvSpPr>
            <a:spLocks noGrp="1"/>
          </p:cNvSpPr>
          <p:nvPr>
            <p:ph idx="1"/>
          </p:nvPr>
        </p:nvSpPr>
        <p:spPr>
          <a:xfrm>
            <a:off x="1295400" y="4114800"/>
            <a:ext cx="7086600" cy="2164560"/>
          </a:xfrm>
        </p:spPr>
        <p:txBody>
          <a:bodyPr>
            <a:normAutofit/>
          </a:bodyPr>
          <a:lstStyle/>
          <a:p>
            <a:r>
              <a:rPr lang="en-US" dirty="0" smtClean="0"/>
              <a:t>13.2</a:t>
            </a:r>
          </a:p>
          <a:p>
            <a:r>
              <a:rPr lang="en-US" dirty="0" smtClean="0"/>
              <a:t>5.8</a:t>
            </a:r>
          </a:p>
          <a:p>
            <a:r>
              <a:rPr lang="en-US" dirty="0" smtClean="0"/>
              <a:t>10</a:t>
            </a:r>
          </a:p>
          <a:p>
            <a:r>
              <a:rPr lang="en-US" dirty="0" smtClean="0"/>
              <a:t>2.1</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362200"/>
            <a:ext cx="7772400" cy="914400"/>
          </a:xfrm>
        </p:spPr>
        <p:txBody>
          <a:bodyPr/>
          <a:lstStyle/>
          <a:p>
            <a:pPr algn="ctr"/>
            <a:r>
              <a:rPr lang="en-US" dirty="0" smtClean="0"/>
              <a:t>A full 13.2</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2535936"/>
          </a:xfrm>
        </p:spPr>
        <p:txBody>
          <a:bodyPr>
            <a:normAutofit fontScale="90000"/>
          </a:bodyPr>
          <a:lstStyle/>
          <a:p>
            <a:r>
              <a:rPr lang="en-US" dirty="0" smtClean="0"/>
              <a:t>For help quitting, contact the American Cancer Society at 1-800-ACS-2345 or visit www.cancer.org</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1371600"/>
            <a:ext cx="8305800" cy="523220"/>
          </a:xfrm>
          <a:prstGeom prst="rect">
            <a:avLst/>
          </a:prstGeom>
          <a:noFill/>
        </p:spPr>
        <p:txBody>
          <a:bodyPr wrap="square" rtlCol="0">
            <a:spAutoFit/>
          </a:bodyPr>
          <a:lstStyle/>
          <a:p>
            <a:endParaRPr lang="en-US" sz="2800" dirty="0"/>
          </a:p>
        </p:txBody>
      </p:sp>
      <p:sp>
        <p:nvSpPr>
          <p:cNvPr id="3" name="Title 2"/>
          <p:cNvSpPr>
            <a:spLocks noGrp="1"/>
          </p:cNvSpPr>
          <p:nvPr>
            <p:ph type="title"/>
          </p:nvPr>
        </p:nvSpPr>
        <p:spPr/>
        <p:txBody>
          <a:bodyPr/>
          <a:lstStyle/>
          <a:p>
            <a:r>
              <a:rPr lang="en-US" dirty="0"/>
              <a:t>TRUE</a:t>
            </a:r>
          </a:p>
        </p:txBody>
      </p:sp>
      <p:sp>
        <p:nvSpPr>
          <p:cNvPr id="4" name="Content Placeholder 3"/>
          <p:cNvSpPr>
            <a:spLocks noGrp="1"/>
          </p:cNvSpPr>
          <p:nvPr>
            <p:ph idx="1"/>
          </p:nvPr>
        </p:nvSpPr>
        <p:spPr/>
        <p:txBody>
          <a:bodyPr>
            <a:normAutofit fontScale="70000" lnSpcReduction="20000"/>
          </a:bodyPr>
          <a:lstStyle/>
          <a:p>
            <a:r>
              <a:rPr lang="en-US" sz="3200" dirty="0"/>
              <a:t>They include:</a:t>
            </a:r>
          </a:p>
          <a:p>
            <a:pPr>
              <a:buFont typeface="Arial" pitchFamily="34" charset="0"/>
              <a:buChar char="•"/>
            </a:pPr>
            <a:r>
              <a:rPr lang="en-US" sz="3200" dirty="0"/>
              <a:t>Nicotine: a deadly poison </a:t>
            </a:r>
          </a:p>
          <a:p>
            <a:pPr>
              <a:buFont typeface="Arial" pitchFamily="34" charset="0"/>
              <a:buChar char="•"/>
            </a:pPr>
            <a:r>
              <a:rPr lang="en-US" sz="3200" dirty="0"/>
              <a:t>Arsenic: used in rat poison </a:t>
            </a:r>
          </a:p>
          <a:p>
            <a:pPr>
              <a:buFont typeface="Arial" pitchFamily="34" charset="0"/>
              <a:buChar char="•"/>
            </a:pPr>
            <a:r>
              <a:rPr lang="en-US" sz="3200" dirty="0"/>
              <a:t>Methane: a component of rocket fuel </a:t>
            </a:r>
          </a:p>
          <a:p>
            <a:pPr>
              <a:buFont typeface="Arial" pitchFamily="34" charset="0"/>
              <a:buChar char="•"/>
            </a:pPr>
            <a:r>
              <a:rPr lang="en-US" sz="3200" dirty="0"/>
              <a:t>Ammonia: found in floor cleaner </a:t>
            </a:r>
          </a:p>
          <a:p>
            <a:pPr>
              <a:buFont typeface="Arial" pitchFamily="34" charset="0"/>
              <a:buChar char="•"/>
            </a:pPr>
            <a:r>
              <a:rPr lang="en-US" sz="3200" dirty="0"/>
              <a:t>Cadmium: used in batteries </a:t>
            </a:r>
          </a:p>
          <a:p>
            <a:pPr>
              <a:buFont typeface="Arial" pitchFamily="34" charset="0"/>
              <a:buChar char="•"/>
            </a:pPr>
            <a:r>
              <a:rPr lang="en-US" sz="3200" dirty="0"/>
              <a:t>Carbon Monoxide: part of car exhaust </a:t>
            </a:r>
          </a:p>
          <a:p>
            <a:pPr>
              <a:buFont typeface="Arial" pitchFamily="34" charset="0"/>
              <a:buChar char="•"/>
            </a:pPr>
            <a:r>
              <a:rPr lang="en-US" sz="3200" dirty="0"/>
              <a:t>Formaldehyde: used to preserve body tissue </a:t>
            </a:r>
          </a:p>
          <a:p>
            <a:pPr>
              <a:buFont typeface="Arial" pitchFamily="34" charset="0"/>
              <a:buChar char="•"/>
            </a:pPr>
            <a:r>
              <a:rPr lang="en-US" sz="3200" dirty="0"/>
              <a:t>Butane: lighter fluid </a:t>
            </a:r>
          </a:p>
          <a:p>
            <a:pPr>
              <a:buFont typeface="Arial" pitchFamily="34" charset="0"/>
              <a:buChar char="•"/>
            </a:pPr>
            <a:r>
              <a:rPr lang="en-US" sz="3200" dirty="0"/>
              <a:t>Hydrogen Cyanide: the poison used in gas chambers </a:t>
            </a:r>
          </a:p>
          <a:p>
            <a:endParaRPr lang="en-US" sz="3200" dirty="0"/>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1850136"/>
          </a:xfrm>
        </p:spPr>
        <p:txBody>
          <a:bodyPr>
            <a:normAutofit fontScale="90000"/>
          </a:bodyPr>
          <a:lstStyle/>
          <a:p>
            <a:r>
              <a:rPr lang="en-US" dirty="0" smtClean="0"/>
              <a:t>On average, smokers get how many more cavities than non-smokers?</a:t>
            </a:r>
            <a:endParaRPr lang="en-US" dirty="0"/>
          </a:p>
        </p:txBody>
      </p:sp>
      <p:sp>
        <p:nvSpPr>
          <p:cNvPr id="3" name="Content Placeholder 2"/>
          <p:cNvSpPr>
            <a:spLocks noGrp="1"/>
          </p:cNvSpPr>
          <p:nvPr>
            <p:ph idx="1"/>
          </p:nvPr>
        </p:nvSpPr>
        <p:spPr>
          <a:xfrm>
            <a:off x="1219200" y="2514600"/>
            <a:ext cx="7086600" cy="3840960"/>
          </a:xfrm>
        </p:spPr>
        <p:txBody>
          <a:bodyPr/>
          <a:lstStyle/>
          <a:p>
            <a:r>
              <a:rPr lang="en-US" dirty="0" smtClean="0"/>
              <a:t>2</a:t>
            </a:r>
          </a:p>
          <a:p>
            <a:r>
              <a:rPr lang="en-US" dirty="0" smtClean="0"/>
              <a:t>3</a:t>
            </a:r>
          </a:p>
          <a:p>
            <a:r>
              <a:rPr lang="en-US" dirty="0" smtClean="0"/>
              <a:t>0</a:t>
            </a:r>
          </a:p>
          <a:p>
            <a:r>
              <a:rPr lang="en-US" dirty="0" smtClean="0"/>
              <a:t>They actually get less</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0"/>
            <a:ext cx="7772400" cy="914400"/>
          </a:xfrm>
        </p:spPr>
        <p:txBody>
          <a:bodyPr>
            <a:normAutofit fontScale="90000"/>
          </a:bodyPr>
          <a:lstStyle/>
          <a:p>
            <a:pPr algn="ctr"/>
            <a:r>
              <a:rPr lang="en-US" sz="8800" dirty="0" smtClean="0"/>
              <a:t>3!</a:t>
            </a:r>
            <a:endParaRPr lang="en-US" sz="88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happens each time smoke is inhaled?</a:t>
            </a:r>
            <a:endParaRPr lang="en-US" dirty="0"/>
          </a:p>
        </p:txBody>
      </p:sp>
      <p:sp>
        <p:nvSpPr>
          <p:cNvPr id="3" name="Content Placeholder 2"/>
          <p:cNvSpPr>
            <a:spLocks noGrp="1"/>
          </p:cNvSpPr>
          <p:nvPr>
            <p:ph idx="1"/>
          </p:nvPr>
        </p:nvSpPr>
        <p:spPr>
          <a:xfrm>
            <a:off x="914400" y="2057400"/>
            <a:ext cx="7620000" cy="4298160"/>
          </a:xfrm>
        </p:spPr>
        <p:txBody>
          <a:bodyPr/>
          <a:lstStyle/>
          <a:p>
            <a:r>
              <a:rPr lang="en-US" dirty="0" smtClean="0"/>
              <a:t>Your heart races slightly</a:t>
            </a:r>
          </a:p>
          <a:p>
            <a:r>
              <a:rPr lang="en-US" dirty="0" smtClean="0"/>
              <a:t>Some air sacks in the lungs are killed, and they don’t grow back</a:t>
            </a:r>
          </a:p>
          <a:p>
            <a:r>
              <a:rPr lang="en-US" dirty="0" smtClean="0"/>
              <a:t>Your blood pressure is elevated significantly</a:t>
            </a:r>
          </a:p>
          <a:p>
            <a:r>
              <a:rPr lang="en-US" dirty="0" smtClean="0"/>
              <a:t>You can breathe more clearly</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600200"/>
            <a:ext cx="7772400" cy="914400"/>
          </a:xfrm>
        </p:spPr>
        <p:txBody>
          <a:bodyPr>
            <a:normAutofit fontScale="90000"/>
          </a:bodyPr>
          <a:lstStyle/>
          <a:p>
            <a:r>
              <a:rPr lang="en-US" dirty="0" smtClean="0"/>
              <a:t>Air sacks in the lungs, called alveoli, are permanently destroyed. They are then unable to transport oxygen to the body.</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Which of the following is an ill effect of smoking?</a:t>
            </a:r>
            <a:endParaRPr lang="en-US" dirty="0"/>
          </a:p>
        </p:txBody>
      </p:sp>
      <p:sp>
        <p:nvSpPr>
          <p:cNvPr id="3" name="Content Placeholder 2"/>
          <p:cNvSpPr>
            <a:spLocks noGrp="1"/>
          </p:cNvSpPr>
          <p:nvPr>
            <p:ph idx="1"/>
          </p:nvPr>
        </p:nvSpPr>
        <p:spPr>
          <a:xfrm>
            <a:off x="1143000" y="2057400"/>
            <a:ext cx="7162800" cy="4069560"/>
          </a:xfrm>
        </p:spPr>
        <p:txBody>
          <a:bodyPr/>
          <a:lstStyle/>
          <a:p>
            <a:r>
              <a:rPr lang="en-US" dirty="0" smtClean="0"/>
              <a:t>Wrinkles</a:t>
            </a:r>
          </a:p>
          <a:p>
            <a:r>
              <a:rPr lang="en-US" dirty="0" smtClean="0"/>
              <a:t>Bad breath</a:t>
            </a:r>
          </a:p>
          <a:p>
            <a:r>
              <a:rPr lang="en-US" dirty="0" smtClean="0"/>
              <a:t>Teeth stain</a:t>
            </a:r>
          </a:p>
          <a:p>
            <a:r>
              <a:rPr lang="en-US" dirty="0" smtClean="0"/>
              <a:t>All of the above</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2590800"/>
            <a:ext cx="7772400" cy="2895600"/>
          </a:xfrm>
        </p:spPr>
        <p:txBody>
          <a:bodyPr/>
          <a:lstStyle/>
          <a:p>
            <a:r>
              <a:rPr lang="en-US" dirty="0" smtClean="0"/>
              <a:t>All of the above!</a:t>
            </a:r>
            <a:br>
              <a:rPr lang="en-US" dirty="0" smtClean="0"/>
            </a:br>
            <a:r>
              <a:rPr lang="en-US" dirty="0" smtClean="0"/>
              <a:t/>
            </a:r>
            <a:br>
              <a:rPr lang="en-US" dirty="0" smtClean="0"/>
            </a:br>
            <a:r>
              <a:rPr lang="en-US" sz="3200" dirty="0" smtClean="0"/>
              <a:t>Smoking makes you smell bad, gives you wrinkles, and causes teeth stains.</a:t>
            </a:r>
            <a:endParaRPr lang="en-US" sz="32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Metropolitan">
  <a:themeElements>
    <a:clrScheme name="Metropolitan">
      <a:dk1>
        <a:sysClr val="windowText" lastClr="000000"/>
      </a:dk1>
      <a:lt1>
        <a:sysClr val="window" lastClr="FFFFFF"/>
      </a:lt1>
      <a:dk2>
        <a:srgbClr val="162F33"/>
      </a:dk2>
      <a:lt2>
        <a:srgbClr val="EAF0E0"/>
      </a:lt2>
      <a:accent1>
        <a:srgbClr val="50B4C8"/>
      </a:accent1>
      <a:accent2>
        <a:srgbClr val="A8B97F"/>
      </a:accent2>
      <a:accent3>
        <a:srgbClr val="9B9256"/>
      </a:accent3>
      <a:accent4>
        <a:srgbClr val="657689"/>
      </a:accent4>
      <a:accent5>
        <a:srgbClr val="7A855D"/>
      </a:accent5>
      <a:accent6>
        <a:srgbClr val="84AC9D"/>
      </a:accent6>
      <a:hlink>
        <a:srgbClr val="2370CD"/>
      </a:hlink>
      <a:folHlink>
        <a:srgbClr val="877589"/>
      </a:folHlink>
    </a:clrScheme>
    <a:fontScheme name="Metropolitan">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Metropolitan">
      <a:fillStyleLst>
        <a:solidFill>
          <a:schemeClr val="phClr"/>
        </a:solidFill>
        <a:gradFill rotWithShape="1">
          <a:gsLst>
            <a:gs pos="0">
              <a:schemeClr val="phClr">
                <a:tint val="70000"/>
                <a:satMod val="100000"/>
                <a:lumMod val="110000"/>
              </a:schemeClr>
            </a:gs>
            <a:gs pos="50000">
              <a:schemeClr val="phClr">
                <a:tint val="75000"/>
                <a:satMod val="101000"/>
                <a:lumMod val="105000"/>
              </a:schemeClr>
            </a:gs>
            <a:gs pos="100000">
              <a:schemeClr val="phClr">
                <a:tint val="82000"/>
                <a:satMod val="104000"/>
                <a:lumMod val="105000"/>
              </a:schemeClr>
            </a:gs>
          </a:gsLst>
          <a:lin ang="2700000" scaled="0"/>
        </a:gradFill>
        <a:gradFill rotWithShape="1">
          <a:gsLst>
            <a:gs pos="0">
              <a:schemeClr val="phClr">
                <a:tint val="97000"/>
                <a:satMod val="100000"/>
                <a:lumMod val="102000"/>
              </a:schemeClr>
            </a:gs>
            <a:gs pos="50000">
              <a:schemeClr val="phClr">
                <a:shade val="100000"/>
                <a:satMod val="100000"/>
                <a:lumMod val="100000"/>
              </a:schemeClr>
            </a:gs>
            <a:gs pos="100000">
              <a:schemeClr val="phClr">
                <a:shade val="80000"/>
                <a:satMod val="100000"/>
                <a:lumMod val="99000"/>
              </a:schemeClr>
            </a:gs>
          </a:gsLst>
          <a:lin ang="27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solidFill>
          <a:schemeClr val="phClr">
            <a:shade val="95000"/>
            <a:satMod val="170000"/>
          </a:schemeClr>
        </a:solidFill>
      </a:bgFillStyleLst>
    </a:fmtScheme>
  </a:themeElements>
  <a:objectDefaults/>
  <a:extraClrSchemeLst/>
  <a:extLst>
    <a:ext uri="{05A4C25C-085E-4340-85A3-A5531E510DB2}">
      <thm15:themeFamily xmlns:thm15="http://schemas.microsoft.com/office/thememl/2012/main" name="Metropolitan" id="{4C5440D6-04D2-4954-96CF-F251137069B2}" vid="{79CFCA13-9412-4290-BB4B-85112F88857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Metropolitan</Template>
  <TotalTime>206</TotalTime>
  <Words>471</Words>
  <Application>Microsoft Office PowerPoint</Application>
  <PresentationFormat>On-screen Show (4:3)</PresentationFormat>
  <Paragraphs>72</Paragraphs>
  <Slides>22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22</vt:i4>
      </vt:variant>
    </vt:vector>
  </HeadingPairs>
  <TitlesOfParts>
    <vt:vector size="26" baseType="lpstr">
      <vt:lpstr>Arial</vt:lpstr>
      <vt:lpstr>Calibri</vt:lpstr>
      <vt:lpstr>Calibri Light</vt:lpstr>
      <vt:lpstr>Metropolitan</vt:lpstr>
      <vt:lpstr>Smoking Quiz</vt:lpstr>
      <vt:lpstr>TRUE or FALSE?</vt:lpstr>
      <vt:lpstr>TRUE</vt:lpstr>
      <vt:lpstr>On average, smokers get how many more cavities than non-smokers?</vt:lpstr>
      <vt:lpstr>3!</vt:lpstr>
      <vt:lpstr>What happens each time smoke is inhaled?</vt:lpstr>
      <vt:lpstr>Air sacks in the lungs, called alveoli, are permanently destroyed. They are then unable to transport oxygen to the body.</vt:lpstr>
      <vt:lpstr>Which of the following is an ill effect of smoking?</vt:lpstr>
      <vt:lpstr>All of the above!  Smoking makes you smell bad, gives you wrinkles, and causes teeth stains.</vt:lpstr>
      <vt:lpstr>How long can it take to become addicted to cigarettes?</vt:lpstr>
      <vt:lpstr> Just one cigarette—for some people.  Cigarettes are just as addictive as cocaine or heroin. Even one or two cigarettes a day can put you at risk of becoming addicted.</vt:lpstr>
      <vt:lpstr>What percentage of teens think they will still be smoking in one year?</vt:lpstr>
      <vt:lpstr>Just 5%</vt:lpstr>
      <vt:lpstr>. . . And how many are still smoking in five years?</vt:lpstr>
      <vt:lpstr>75%!</vt:lpstr>
      <vt:lpstr>Of all smokers, how many will probably die from the habit?</vt:lpstr>
      <vt:lpstr>1 out of 3 – 30%</vt:lpstr>
      <vt:lpstr>Why does tar build up in the lungs of smokers?</vt:lpstr>
      <vt:lpstr>Smoke paralyzes cilia. The little hairlike structures cannot then sweep particles from the lungs, such as pollen, dust and other things. So the particles sit in the lungs and build up tar.</vt:lpstr>
      <vt:lpstr>The Centers for Disease Control and Prevention reports that adult male smokers lose how many years of life to smoking?</vt:lpstr>
      <vt:lpstr>A full 13.2</vt:lpstr>
      <vt:lpstr>For help quitting, contact the American Cancer Society at 1-800-ACS-2345 or visit www.cancer.org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Smoking Quiz</dc:title>
  <dc:creator>Exploring Series</dc:creator>
  <cp:lastModifiedBy>Exploring Series</cp:lastModifiedBy>
  <cp:revision>8</cp:revision>
  <dcterms:created xsi:type="dcterms:W3CDTF">2009-04-09T01:10:43Z</dcterms:created>
  <dcterms:modified xsi:type="dcterms:W3CDTF">2015-08-01T19:51:03Z</dcterms:modified>
</cp:coreProperties>
</file>