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1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7" autoAdjust="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BD8E1F1-FFC4-419D-9BA4-1531AB37AFF3}" type="datetimeFigureOut">
              <a:rPr lang="en-GB"/>
              <a:pPr>
                <a:defRPr/>
              </a:pPr>
              <a:t>14/11/2019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3328EDD-37AD-4FAE-A83E-4754D81678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63" y="6219825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0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08E1DD62-187C-4C94-8288-22EE43C5C0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14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331728B-CF60-425F-964C-D2766D437F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8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CC18F41-BA85-4CA1-8984-E4912D047E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5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7CF7D33-A9E1-4BED-A45F-67A5E59F3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95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BCA64F38-E32F-4744-9E49-FA06A3C937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412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AD0DA61-7B37-48C8-A2EA-5AEA7B6611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83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31A26A2-387E-4CEB-AB5D-D7279F29E8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68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DA04EE2B-7476-41B6-ADF3-A1EEFBB704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20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C7DE28A-C5F7-4243-AAB1-6A3FF3FAD2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21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81750"/>
            <a:ext cx="1905000" cy="323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48579CA2-07D4-4669-874A-45594253FF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87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9215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628775"/>
            <a:ext cx="7772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pic>
        <p:nvPicPr>
          <p:cNvPr id="1028" name="Picture 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63" y="6219825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0" descr="V:\Ac-Edit\HE\WEB TEAM\WIP\Fiona\Scott Intro to Accounting\Lecturer resources\PowerPoint slides\PPT banner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60350" y="6489700"/>
            <a:ext cx="544512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1600" dirty="0" smtClean="0">
                <a:solidFill>
                  <a:srgbClr val="000000"/>
                </a:solidFill>
                <a:latin typeface="+mj-lt"/>
                <a:cs typeface="Calibri" pitchFamily="34" charset="0"/>
              </a:rPr>
              <a:t>© 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Peter Scott, 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2020. 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ea typeface="Calibri" pitchFamily="34" charset="0"/>
                <a:cs typeface="Times New Roman" pitchFamily="18" charset="0"/>
              </a:rPr>
              <a:t>All rights reserved.</a:t>
            </a:r>
            <a:endParaRPr lang="en-GB" sz="1600" dirty="0" smtClean="0">
              <a:solidFill>
                <a:srgbClr val="00000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b="1" dirty="0" smtClean="0"/>
              <a:t>Introduction to </a:t>
            </a:r>
            <a:r>
              <a:rPr lang="en-GB" altLang="en-US" b="1" dirty="0" smtClean="0"/>
              <a:t>Accounting</a:t>
            </a:r>
            <a:endParaRPr lang="en-GB" altLang="en-US" b="1" dirty="0" smtClean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i="1" smtClean="0"/>
              <a:t>Chapter 2: Statement of Financial Position: Answers to Lecture Examples 1 to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33350" y="765175"/>
            <a:ext cx="8785225" cy="649288"/>
          </a:xfrm>
        </p:spPr>
        <p:txBody>
          <a:bodyPr/>
          <a:lstStyle/>
          <a:p>
            <a:r>
              <a:rPr lang="en-GB" altLang="en-US" sz="3200" smtClean="0"/>
              <a:t>Example 1: Asset Recognition</a:t>
            </a:r>
            <a:endParaRPr lang="en-US" altLang="en-US" sz="320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512404"/>
              </p:ext>
            </p:extLst>
          </p:nvPr>
        </p:nvGraphicFramePr>
        <p:xfrm>
          <a:off x="179388" y="1411288"/>
          <a:ext cx="8785224" cy="49687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88356"/>
                <a:gridCol w="1224136"/>
                <a:gridCol w="1080120"/>
                <a:gridCol w="1464204"/>
                <a:gridCol w="1464204"/>
                <a:gridCol w="1464204"/>
              </a:tblGrid>
              <a:tr h="9971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Control?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Past Event?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Potential Economic Benefits?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Faithful</a:t>
                      </a:r>
                      <a:r>
                        <a:rPr lang="en-GB" sz="1800" baseline="0" dirty="0" smtClean="0">
                          <a:solidFill>
                            <a:schemeClr val="tx2"/>
                          </a:solidFill>
                        </a:rPr>
                        <a:t> Represent- </a:t>
                      </a:r>
                      <a:r>
                        <a:rPr lang="en-GB" sz="1800" baseline="0" dirty="0" err="1" smtClean="0">
                          <a:solidFill>
                            <a:schemeClr val="tx2"/>
                          </a:solidFill>
                        </a:rPr>
                        <a:t>ation</a:t>
                      </a:r>
                      <a:r>
                        <a:rPr lang="en-GB" sz="1800" baseline="0" dirty="0" smtClean="0">
                          <a:solidFill>
                            <a:schemeClr val="tx2"/>
                          </a:solidFill>
                        </a:rPr>
                        <a:t>?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Recognize as Asset?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25" marB="45725" anchor="ctr"/>
                </a:tc>
              </a:tr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/>
                        <a:t>Factory</a:t>
                      </a:r>
                      <a:r>
                        <a:rPr lang="en-GB" sz="2200" baseline="0" dirty="0" smtClean="0"/>
                        <a:t> </a:t>
                      </a:r>
                      <a:endParaRPr lang="en-US" sz="22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</a:tr>
              <a:tr h="830917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/>
                        <a:t>Tablet</a:t>
                      </a:r>
                      <a:r>
                        <a:rPr lang="en-GB" sz="2200" baseline="0" dirty="0" smtClean="0"/>
                        <a:t> Computers</a:t>
                      </a:r>
                      <a:endParaRPr lang="en-US" sz="22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</a:tr>
              <a:tr h="830917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/>
                        <a:t>£15,000 Receivable</a:t>
                      </a:r>
                      <a:r>
                        <a:rPr lang="en-GB" sz="2200" baseline="0" dirty="0" smtClean="0"/>
                        <a:t> </a:t>
                      </a:r>
                      <a:endParaRPr lang="en-US" sz="22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</a:tr>
              <a:tr h="830917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/>
                        <a:t>Computer Chips</a:t>
                      </a:r>
                      <a:endParaRPr lang="en-US" sz="22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</a:tr>
              <a:tr h="830917"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/>
                        <a:t>Workforce Skills</a:t>
                      </a:r>
                      <a:endParaRPr lang="en-US" sz="22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45725" marB="45725" anchor="ctr"/>
                </a:tc>
              </a:tr>
            </a:tbl>
          </a:graphicData>
        </a:graphic>
      </p:graphicFrame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2344280" y="2528938"/>
            <a:ext cx="1079500" cy="431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200">
                <a:solidFill>
                  <a:schemeClr val="tx1"/>
                </a:solidFill>
              </a:rPr>
              <a:t>Yes</a:t>
            </a:r>
            <a:endParaRPr lang="en-US" altLang="en-US" sz="220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563938" y="2528938"/>
            <a:ext cx="936625" cy="431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691311" y="2521153"/>
            <a:ext cx="1223962" cy="431800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6198896" y="2528938"/>
            <a:ext cx="1223963" cy="431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613646" y="2528938"/>
            <a:ext cx="1296987" cy="431800"/>
          </a:xfrm>
          <a:prstGeom prst="roundRect">
            <a:avLst/>
          </a:prstGeom>
          <a:solidFill>
            <a:srgbClr val="001E7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solidFill>
                  <a:schemeClr val="tx2"/>
                </a:solidFill>
                <a:latin typeface="+mj-lt"/>
              </a:rPr>
              <a:t>Yes</a:t>
            </a:r>
            <a:endParaRPr lang="en-US" sz="2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2344280" y="3213100"/>
            <a:ext cx="1079500" cy="431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tx1"/>
                </a:solidFill>
              </a:rPr>
              <a:t>Yes</a:t>
            </a: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63936" y="3213100"/>
            <a:ext cx="936625" cy="431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+mj-lt"/>
              </a:rPr>
              <a:t>Yes</a:t>
            </a:r>
            <a:endParaRPr lang="en-US" sz="2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716463" y="3213100"/>
            <a:ext cx="1223962" cy="431800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+mj-lt"/>
              </a:rPr>
              <a:t>Yes</a:t>
            </a:r>
            <a:endParaRPr lang="en-US" sz="2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6156325" y="3213100"/>
            <a:ext cx="1223963" cy="431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>
            <a:spLocks noChangeArrowheads="1"/>
          </p:cNvSpPr>
          <p:nvPr/>
        </p:nvSpPr>
        <p:spPr bwMode="auto">
          <a:xfrm>
            <a:off x="7613645" y="3235223"/>
            <a:ext cx="1296987" cy="431800"/>
          </a:xfrm>
          <a:prstGeom prst="roundRect">
            <a:avLst>
              <a:gd name="adj" fmla="val 16667"/>
            </a:avLst>
          </a:prstGeom>
          <a:solidFill>
            <a:srgbClr val="001E7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tx2"/>
                </a:solidFill>
              </a:rPr>
              <a:t>Yes</a:t>
            </a:r>
            <a:endParaRPr lang="en-US" altLang="en-US" sz="2400">
              <a:solidFill>
                <a:schemeClr val="tx2"/>
              </a:solidFill>
            </a:endParaRPr>
          </a:p>
        </p:txBody>
      </p:sp>
      <p:sp>
        <p:nvSpPr>
          <p:cNvPr id="16" name="Rounded Rectangle 15"/>
          <p:cNvSpPr>
            <a:spLocks noChangeArrowheads="1"/>
          </p:cNvSpPr>
          <p:nvPr/>
        </p:nvSpPr>
        <p:spPr bwMode="auto">
          <a:xfrm>
            <a:off x="2339975" y="4076700"/>
            <a:ext cx="1079500" cy="431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200">
                <a:solidFill>
                  <a:schemeClr val="tx1"/>
                </a:solidFill>
              </a:rPr>
              <a:t>Yes</a:t>
            </a:r>
            <a:endParaRPr lang="en-US" altLang="en-US" sz="220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>
            <a:spLocks noChangeArrowheads="1"/>
          </p:cNvSpPr>
          <p:nvPr/>
        </p:nvSpPr>
        <p:spPr bwMode="auto">
          <a:xfrm>
            <a:off x="2339975" y="4868863"/>
            <a:ext cx="1079500" cy="431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200">
                <a:solidFill>
                  <a:schemeClr val="tx1"/>
                </a:solidFill>
              </a:rPr>
              <a:t>Yes</a:t>
            </a:r>
            <a:endParaRPr lang="en-US" altLang="en-US" sz="220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>
            <a:spLocks noChangeArrowheads="1"/>
          </p:cNvSpPr>
          <p:nvPr/>
        </p:nvSpPr>
        <p:spPr bwMode="auto">
          <a:xfrm>
            <a:off x="2339975" y="5733256"/>
            <a:ext cx="1079500" cy="4333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200">
                <a:solidFill>
                  <a:schemeClr val="tx1"/>
                </a:solidFill>
              </a:rPr>
              <a:t>No</a:t>
            </a:r>
            <a:endParaRPr lang="en-US" altLang="en-US" sz="220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553510" y="4076700"/>
            <a:ext cx="936625" cy="431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3574322" y="4909678"/>
            <a:ext cx="936625" cy="431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3553512" y="5754352"/>
            <a:ext cx="936625" cy="4333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691311" y="4076700"/>
            <a:ext cx="1223962" cy="431800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4691311" y="4868863"/>
            <a:ext cx="1223962" cy="431800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latin typeface="Arial" pitchFamily="34" charset="0"/>
                <a:cs typeface="Arial" pitchFamily="34" charset="0"/>
              </a:rPr>
              <a:t>No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4737290" y="5744138"/>
            <a:ext cx="1223962" cy="433387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latin typeface="Arial" pitchFamily="34" charset="0"/>
                <a:cs typeface="Arial" pitchFamily="34" charset="0"/>
              </a:rPr>
              <a:t>Yes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6173704" y="4076700"/>
            <a:ext cx="1223963" cy="431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6156325" y="4868863"/>
            <a:ext cx="1223963" cy="431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Yes</a:t>
            </a:r>
            <a:endParaRPr lang="en-U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6156325" y="5733256"/>
            <a:ext cx="1223963" cy="43338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</a:t>
            </a:r>
            <a:endParaRPr lang="en-US" sz="2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ounded Rectangle 27"/>
          <p:cNvSpPr>
            <a:spLocks noChangeArrowheads="1"/>
          </p:cNvSpPr>
          <p:nvPr/>
        </p:nvSpPr>
        <p:spPr bwMode="auto">
          <a:xfrm>
            <a:off x="7604917" y="4074242"/>
            <a:ext cx="1296987" cy="431800"/>
          </a:xfrm>
          <a:prstGeom prst="roundRect">
            <a:avLst>
              <a:gd name="adj" fmla="val 16667"/>
            </a:avLst>
          </a:prstGeom>
          <a:solidFill>
            <a:srgbClr val="001E7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200">
                <a:solidFill>
                  <a:schemeClr val="tx2"/>
                </a:solidFill>
              </a:rPr>
              <a:t>Yes</a:t>
            </a:r>
            <a:endParaRPr lang="en-US" altLang="en-US" sz="2200">
              <a:solidFill>
                <a:schemeClr val="tx2"/>
              </a:solidFill>
            </a:endParaRPr>
          </a:p>
        </p:txBody>
      </p:sp>
      <p:sp>
        <p:nvSpPr>
          <p:cNvPr id="29" name="Rounded Rectangle 28"/>
          <p:cNvSpPr>
            <a:spLocks noChangeArrowheads="1"/>
          </p:cNvSpPr>
          <p:nvPr/>
        </p:nvSpPr>
        <p:spPr bwMode="auto">
          <a:xfrm>
            <a:off x="7604917" y="4868863"/>
            <a:ext cx="1296987" cy="431800"/>
          </a:xfrm>
          <a:prstGeom prst="roundRect">
            <a:avLst>
              <a:gd name="adj" fmla="val 16667"/>
            </a:avLst>
          </a:prstGeom>
          <a:solidFill>
            <a:srgbClr val="001E7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200">
                <a:solidFill>
                  <a:schemeClr val="tx2"/>
                </a:solidFill>
              </a:rPr>
              <a:t>No</a:t>
            </a:r>
            <a:endParaRPr lang="en-US" altLang="en-US" sz="2200">
              <a:solidFill>
                <a:schemeClr val="tx2"/>
              </a:solidFill>
            </a:endParaRPr>
          </a:p>
        </p:txBody>
      </p:sp>
      <p:sp>
        <p:nvSpPr>
          <p:cNvPr id="30" name="Rounded Rectangle 29"/>
          <p:cNvSpPr>
            <a:spLocks noChangeArrowheads="1"/>
          </p:cNvSpPr>
          <p:nvPr/>
        </p:nvSpPr>
        <p:spPr bwMode="auto">
          <a:xfrm>
            <a:off x="7596188" y="5733255"/>
            <a:ext cx="1296987" cy="433387"/>
          </a:xfrm>
          <a:prstGeom prst="roundRect">
            <a:avLst>
              <a:gd name="adj" fmla="val 16667"/>
            </a:avLst>
          </a:prstGeom>
          <a:solidFill>
            <a:srgbClr val="001E7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200">
                <a:solidFill>
                  <a:schemeClr val="tx2"/>
                </a:solidFill>
              </a:rPr>
              <a:t>No</a:t>
            </a:r>
            <a:endParaRPr lang="en-US" altLang="en-US" sz="2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 nodeType="clickPar">
                      <p:stCondLst>
                        <p:cond delay="indefinite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 nodeType="clickPar">
                      <p:stCondLst>
                        <p:cond delay="indefinite"/>
                      </p:stCondLst>
                      <p:childTnLst>
                        <p:par>
                          <p:cTn id="2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  <p:bldP spid="14" grpId="0" build="allAtOnce" animBg="1"/>
      <p:bldP spid="15" grpId="0" build="allAtOnce" animBg="1"/>
      <p:bldP spid="16" grpId="0" build="allAtOnce" animBg="1"/>
      <p:bldP spid="17" grpId="0" build="allAtOnce" animBg="1"/>
      <p:bldP spid="18" grpId="0" build="allAtOnce" animBg="1"/>
      <p:bldP spid="19" grpId="0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  <p:bldP spid="24" grpId="0" build="allAtOnce" animBg="1"/>
      <p:bldP spid="25" grpId="0" build="allAtOnce" animBg="1"/>
      <p:bldP spid="26" grpId="0" build="allAtOnce" animBg="1"/>
      <p:bldP spid="27" grpId="0" build="allAtOnce" animBg="1"/>
      <p:bldP spid="28" grpId="0" build="allAtOnce" animBg="1"/>
      <p:bldP spid="29" grpId="0" build="allAtOnce" animBg="1"/>
      <p:bldP spid="30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23850" y="836613"/>
            <a:ext cx="8569325" cy="504825"/>
          </a:xfrm>
        </p:spPr>
        <p:txBody>
          <a:bodyPr/>
          <a:lstStyle/>
          <a:p>
            <a:r>
              <a:rPr lang="en-GB" altLang="en-US" sz="3000" smtClean="0"/>
              <a:t>Example 2: Assets and Liabilities Classification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878879"/>
              </p:ext>
            </p:extLst>
          </p:nvPr>
        </p:nvGraphicFramePr>
        <p:xfrm>
          <a:off x="261938" y="1389063"/>
          <a:ext cx="8569326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522"/>
                <a:gridCol w="1296201"/>
                <a:gridCol w="1296201"/>
                <a:gridCol w="1296201"/>
                <a:gridCol w="1296201"/>
              </a:tblGrid>
              <a:tr h="960120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Non-Current Asset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Current Asset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Current Liability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Non-Current Liability</a:t>
                      </a:r>
                      <a:r>
                        <a:rPr lang="en-GB" sz="18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Warehouse and</a:t>
                      </a:r>
                      <a:r>
                        <a:rPr lang="en-GB" sz="1800" baseline="0" dirty="0" smtClean="0"/>
                        <a:t> offices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Mortgage loan due 1 May </a:t>
                      </a:r>
                      <a:r>
                        <a:rPr lang="en-GB" sz="1800" dirty="0" smtClean="0"/>
                        <a:t>2027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Amount</a:t>
                      </a:r>
                      <a:r>
                        <a:rPr lang="en-GB" sz="1800" baseline="0" dirty="0" smtClean="0"/>
                        <a:t> owed by customer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Goods for</a:t>
                      </a:r>
                      <a:r>
                        <a:rPr lang="en-GB" sz="1800" baseline="0" dirty="0" smtClean="0"/>
                        <a:t> resale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Amount owed to</a:t>
                      </a:r>
                      <a:r>
                        <a:rPr lang="en-GB" sz="1800" baseline="0" dirty="0" smtClean="0"/>
                        <a:t> supplier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Positive balance at the bank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Taxation</a:t>
                      </a:r>
                      <a:r>
                        <a:rPr lang="en-GB" sz="1800" baseline="0" dirty="0" smtClean="0"/>
                        <a:t> due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Amount owed for</a:t>
                      </a:r>
                      <a:r>
                        <a:rPr lang="en-GB" sz="1800" baseline="0" dirty="0" smtClean="0"/>
                        <a:t> electricity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Insurance refund due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</a:tr>
              <a:tr h="3840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Delivery vans</a:t>
                      </a:r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44" marR="91444" marT="45721" marB="45721"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3703689" y="2408389"/>
            <a:ext cx="1152525" cy="2889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ym typeface="Wingdings"/>
              </a:rPr>
              <a:t>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7596188" y="2787832"/>
            <a:ext cx="1152525" cy="2873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tx2"/>
                </a:solidFill>
                <a:sym typeface="Wingdings" pitchFamily="2" charset="2"/>
              </a:rPr>
              <a:t></a:t>
            </a:r>
            <a:endParaRPr lang="en-US" altLang="en-US" sz="2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064959" y="3142065"/>
            <a:ext cx="1150938" cy="3603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ym typeface="Wingdings"/>
              </a:rPr>
              <a:t>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050340" y="3547699"/>
            <a:ext cx="1150938" cy="2873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ym typeface="Wingdings"/>
              </a:rPr>
              <a:t>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6284047" y="3920929"/>
            <a:ext cx="1295400" cy="36036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olidFill>
                  <a:schemeClr val="tx2"/>
                </a:solidFill>
                <a:sym typeface="Wingdings"/>
              </a:rPr>
              <a:t>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977315" y="4281291"/>
            <a:ext cx="1223963" cy="358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ym typeface="Wingdings"/>
              </a:rPr>
              <a:t>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279730" y="4640066"/>
            <a:ext cx="1295400" cy="36036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olidFill>
                  <a:schemeClr val="tx2"/>
                </a:solidFill>
                <a:sym typeface="Wingdings"/>
              </a:rPr>
              <a:t>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932362" y="5418607"/>
            <a:ext cx="1296988" cy="3603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ym typeface="Wingdings"/>
              </a:rPr>
              <a:t>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737164" y="5827406"/>
            <a:ext cx="1152525" cy="2889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ym typeface="Wingdings"/>
              </a:rPr>
              <a:t>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293340" y="5059832"/>
            <a:ext cx="1295400" cy="358775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sz="2400" dirty="0">
                <a:solidFill>
                  <a:schemeClr val="tx2"/>
                </a:solidFill>
                <a:sym typeface="Wingdings"/>
              </a:rPr>
              <a:t></a:t>
            </a:r>
            <a:endParaRPr lang="en-US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3" grpId="0" build="allAtOnce" animBg="1"/>
      <p:bldP spid="14" grpId="0" build="allAtOnce" animBg="1"/>
      <p:bldP spid="15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785225" cy="504825"/>
          </a:xfrm>
        </p:spPr>
        <p:txBody>
          <a:bodyPr/>
          <a:lstStyle/>
          <a:p>
            <a:r>
              <a:rPr lang="en-GB" altLang="en-US" sz="2400" dirty="0" smtClean="0"/>
              <a:t>Joanna: Statement of Financial Position at 30 June </a:t>
            </a:r>
            <a:r>
              <a:rPr lang="en-GB" altLang="en-US" sz="2400" dirty="0" smtClean="0"/>
              <a:t>2021</a:t>
            </a:r>
            <a:endParaRPr lang="en-US" altLang="en-US" sz="2400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5961963"/>
              </p:ext>
            </p:extLst>
          </p:nvPr>
        </p:nvGraphicFramePr>
        <p:xfrm>
          <a:off x="250824" y="1308354"/>
          <a:ext cx="8642352" cy="4901118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169047"/>
                <a:gridCol w="1152129"/>
                <a:gridCol w="3168351"/>
                <a:gridCol w="1152825"/>
              </a:tblGrid>
              <a:tr h="38217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£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£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Non-Current</a:t>
                      </a:r>
                      <a:r>
                        <a:rPr lang="en-GB" baseline="0" dirty="0" smtClean="0"/>
                        <a:t> Assets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Liabilities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Delivery van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Trade payables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Fixtures and fittings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Taxation due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Office equipment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Non-Current</a:t>
                      </a:r>
                      <a:r>
                        <a:rPr lang="en-GB" baseline="0" dirty="0" smtClean="0"/>
                        <a:t> Liabilities: Loan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39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Assets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 Liabilities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Inventory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Net Assets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Trade receivables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Capital at 1 July </a:t>
                      </a:r>
                      <a:r>
                        <a:rPr lang="en-GB" dirty="0" smtClean="0"/>
                        <a:t>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Cash at bank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Profit for the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Drawings</a:t>
                      </a:r>
                      <a:r>
                        <a:rPr lang="en-GB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Assets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Capital</a:t>
                      </a:r>
                      <a:r>
                        <a:rPr lang="en-GB" baseline="0" dirty="0" smtClean="0"/>
                        <a:t> at 30 June </a:t>
                      </a:r>
                      <a:r>
                        <a:rPr lang="en-GB" baseline="0" dirty="0" smtClean="0"/>
                        <a:t>2021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00"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7812088" y="4504412"/>
            <a:ext cx="1008062" cy="35877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14,480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433084" y="2112130"/>
            <a:ext cx="1152525" cy="360362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12,000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412760" y="4487484"/>
            <a:ext cx="1152525" cy="35877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25,600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7793697" y="4846259"/>
            <a:ext cx="1008062" cy="360363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32,720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403103" y="4112419"/>
            <a:ext cx="1152525" cy="360362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15,400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403103" y="2506727"/>
            <a:ext cx="1152525" cy="360362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20,350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419473" y="2877499"/>
            <a:ext cx="1152525" cy="360363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18,000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812088" y="2107679"/>
            <a:ext cx="1008062" cy="360362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27,500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7812088" y="2468041"/>
            <a:ext cx="1008062" cy="35877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8,400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812087" y="5245230"/>
            <a:ext cx="1081087" cy="35877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(20,000)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419474" y="4858257"/>
            <a:ext cx="1152525" cy="360363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3,750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7812087" y="3278058"/>
            <a:ext cx="1008062" cy="35877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32,000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3433083" y="3314284"/>
            <a:ext cx="1152525" cy="287338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50,350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3442741" y="5337175"/>
            <a:ext cx="1152525" cy="281144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44,750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419475" y="5733256"/>
            <a:ext cx="1152525" cy="287337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95,100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7812088" y="2918203"/>
            <a:ext cx="1008062" cy="360363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35,900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7812088" y="3675884"/>
            <a:ext cx="1008062" cy="360362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67,900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7812088" y="4124065"/>
            <a:ext cx="1008062" cy="287337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27,200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7793697" y="5710289"/>
            <a:ext cx="1008062" cy="287337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27,200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  <p:bldP spid="14" grpId="0" build="allAtOnce" animBg="1"/>
      <p:bldP spid="15" grpId="0" build="allAtOnce" animBg="1"/>
      <p:bldP spid="16" grpId="0" build="allAtOnce" animBg="1"/>
      <p:bldP spid="17" grpId="0" build="allAtOnce" animBg="1"/>
      <p:bldP spid="18" grpId="0" build="allAtOnce" animBg="1"/>
      <p:bldP spid="19" grpId="0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0825" y="836613"/>
            <a:ext cx="8713788" cy="504825"/>
          </a:xfrm>
        </p:spPr>
        <p:txBody>
          <a:bodyPr/>
          <a:lstStyle/>
          <a:p>
            <a:r>
              <a:rPr lang="en-GB" altLang="en-US" sz="2000" dirty="0" smtClean="0"/>
              <a:t>Catherine Limited: Statement of Financial Position at 30 September </a:t>
            </a:r>
            <a:r>
              <a:rPr lang="en-GB" altLang="en-US" sz="2000" dirty="0" smtClean="0"/>
              <a:t>2021</a:t>
            </a:r>
            <a:endParaRPr lang="en-US" altLang="en-US" sz="2000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645" y="1376526"/>
          <a:ext cx="8712968" cy="496854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096345"/>
                <a:gridCol w="1260139"/>
                <a:gridCol w="3132349"/>
                <a:gridCol w="1224135"/>
              </a:tblGrid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£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£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82196">
                <a:tc>
                  <a:txBody>
                    <a:bodyPr/>
                    <a:lstStyle/>
                    <a:p>
                      <a:r>
                        <a:rPr lang="en-GB" dirty="0" smtClean="0"/>
                        <a:t>Non-Current Assets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</a:t>
                      </a:r>
                      <a:r>
                        <a:rPr lang="en-GB" baseline="0" dirty="0" smtClean="0"/>
                        <a:t> Liabilities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2196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Assets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Non-Current</a:t>
                      </a:r>
                      <a:r>
                        <a:rPr lang="en-GB" baseline="0" dirty="0" smtClean="0"/>
                        <a:t> Liabilities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Total Liabilities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Net Assets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Equity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2196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Assets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8219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19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250825" y="3680619"/>
            <a:ext cx="2881313" cy="360362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Inventory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348038" y="3665200"/>
            <a:ext cx="1223962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35,000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643437" y="2128354"/>
            <a:ext cx="3024187" cy="360362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Trade payables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7767229" y="2128354"/>
            <a:ext cx="1223963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40,000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660741" y="5193505"/>
            <a:ext cx="2952750" cy="360363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Share premium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761344" y="5193506"/>
            <a:ext cx="1223963" cy="360363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28,700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50824" y="2536706"/>
            <a:ext cx="3025775" cy="358775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Investments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374247" y="2509446"/>
            <a:ext cx="1223962" cy="358775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10,000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631361" y="5592567"/>
            <a:ext cx="2952750" cy="358775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Retained earnings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643714" y="5985669"/>
            <a:ext cx="1223963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51,745 +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250824" y="4040980"/>
            <a:ext cx="2881313" cy="360363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Trade receivables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340496" y="4040981"/>
            <a:ext cx="1223962" cy="360363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42,750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679845" y="2527309"/>
            <a:ext cx="3024187" cy="358775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Bank overdraft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7767229" y="2536706"/>
            <a:ext cx="1223963" cy="358775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10,315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254523" y="2144829"/>
            <a:ext cx="792163" cy="360362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PPE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971550" y="2140574"/>
            <a:ext cx="1152525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98,235 +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4672817" y="4833144"/>
            <a:ext cx="2952750" cy="360362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Share capital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7760886" y="4847613"/>
            <a:ext cx="1223963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25,000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051050" y="2140574"/>
            <a:ext cx="1225550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250,000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5827027" y="5985669"/>
            <a:ext cx="1079500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130,225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6948488" y="3249612"/>
            <a:ext cx="792162" cy="358775"/>
          </a:xfrm>
          <a:prstGeom prst="round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Loan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740650" y="3321050"/>
            <a:ext cx="1223963" cy="28733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150,000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3366705" y="2176344"/>
            <a:ext cx="1223962" cy="360362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348,235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ounded Rectangle 27"/>
          <p:cNvSpPr>
            <a:spLocks noChangeArrowheads="1"/>
          </p:cNvSpPr>
          <p:nvPr/>
        </p:nvSpPr>
        <p:spPr bwMode="auto">
          <a:xfrm>
            <a:off x="3374247" y="2931761"/>
            <a:ext cx="1223962" cy="28733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1"/>
                </a:solidFill>
              </a:rPr>
              <a:t>358,235</a:t>
            </a: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>
            <a:spLocks noChangeArrowheads="1"/>
          </p:cNvSpPr>
          <p:nvPr/>
        </p:nvSpPr>
        <p:spPr bwMode="auto">
          <a:xfrm>
            <a:off x="3374247" y="4469541"/>
            <a:ext cx="1223962" cy="288925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1"/>
                </a:solidFill>
              </a:rPr>
              <a:t>77,750</a:t>
            </a: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374247" y="4833144"/>
            <a:ext cx="1223962" cy="3603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435,985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ounded Rectangle 30"/>
          <p:cNvSpPr>
            <a:spLocks noChangeArrowheads="1"/>
          </p:cNvSpPr>
          <p:nvPr/>
        </p:nvSpPr>
        <p:spPr bwMode="auto">
          <a:xfrm>
            <a:off x="7740650" y="2964161"/>
            <a:ext cx="1223963" cy="28733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1"/>
                </a:solidFill>
              </a:rPr>
              <a:t>50,315</a:t>
            </a:r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>
            <a:spLocks noChangeArrowheads="1"/>
          </p:cNvSpPr>
          <p:nvPr/>
        </p:nvSpPr>
        <p:spPr bwMode="auto">
          <a:xfrm>
            <a:off x="7740647" y="3680190"/>
            <a:ext cx="1223963" cy="34537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chemeClr val="tx1"/>
                </a:solidFill>
              </a:rPr>
              <a:t>200,315</a:t>
            </a:r>
            <a:endParaRPr lang="en-US" altLang="en-US" sz="1800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7740650" y="4077494"/>
            <a:ext cx="1223963" cy="2873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235,670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7740649" y="5579633"/>
            <a:ext cx="1223963" cy="358775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181,970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7740650" y="5985669"/>
            <a:ext cx="1223963" cy="3603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235,670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 nodeType="clickPar">
                      <p:stCondLst>
                        <p:cond delay="indefinite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 nodeType="clickPar">
                      <p:stCondLst>
                        <p:cond delay="indefinite"/>
                      </p:stCondLst>
                      <p:childTnLst>
                        <p:par>
                          <p:cTn id="2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 nodeType="clickPar">
                      <p:stCondLst>
                        <p:cond delay="indefinite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 nodeType="clickPar">
                      <p:stCondLst>
                        <p:cond delay="indefinite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 nodeType="clickPar">
                      <p:stCondLst>
                        <p:cond delay="indefinite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 nodeType="clickPar">
                      <p:stCondLst>
                        <p:cond delay="indefinite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 nodeType="clickPar">
                      <p:stCondLst>
                        <p:cond delay="indefinite"/>
                      </p:stCondLst>
                      <p:childTnLst>
                        <p:par>
                          <p:cTn id="2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 nodeType="clickPar">
                      <p:stCondLst>
                        <p:cond delay="indefinite"/>
                      </p:stCondLst>
                      <p:childTnLst>
                        <p:par>
                          <p:cTn id="3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  <p:bldP spid="14" grpId="0" build="allAtOnce" animBg="1"/>
      <p:bldP spid="15" grpId="0" build="allAtOnce" animBg="1"/>
      <p:bldP spid="16" grpId="0" build="allAtOnce" animBg="1"/>
      <p:bldP spid="17" grpId="0" build="allAtOnce" animBg="1"/>
      <p:bldP spid="18" grpId="0" build="allAtOnce" animBg="1"/>
      <p:bldP spid="19" grpId="0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  <p:bldP spid="24" grpId="0" build="allAtOnce" animBg="1"/>
      <p:bldP spid="25" grpId="0" build="allAtOnce" animBg="1"/>
      <p:bldP spid="26" grpId="0" build="allAtOnce" animBg="1"/>
      <p:bldP spid="27" grpId="0" build="allAtOnce" animBg="1"/>
      <p:bldP spid="28" grpId="0" build="allAtOnce" animBg="1"/>
      <p:bldP spid="29" grpId="0" build="allAtOnce" animBg="1"/>
      <p:bldP spid="30" grpId="0" build="allAtOnce" animBg="1"/>
      <p:bldP spid="31" grpId="0" build="allAtOnce" animBg="1"/>
      <p:bldP spid="32" grpId="0" build="allAtOnce" animBg="1"/>
      <p:bldP spid="33" grpId="0" build="allAtOnce" animBg="1"/>
      <p:bldP spid="34" grpId="0" build="allAtOnce" animBg="1"/>
      <p:bldP spid="3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785225" cy="433388"/>
          </a:xfrm>
        </p:spPr>
        <p:txBody>
          <a:bodyPr/>
          <a:lstStyle/>
          <a:p>
            <a:r>
              <a:rPr lang="en-GB" altLang="en-US" sz="2400" smtClean="0"/>
              <a:t>The Dual Aspect Concept</a:t>
            </a:r>
            <a:endParaRPr lang="en-US" altLang="en-US" sz="240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388" y="1241425"/>
          <a:ext cx="8785224" cy="5097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404"/>
                <a:gridCol w="1152128"/>
                <a:gridCol w="3960440"/>
                <a:gridCol w="1152252"/>
              </a:tblGrid>
              <a:tr h="370795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chemeClr val="tx2"/>
                          </a:solidFill>
                        </a:rPr>
                        <a:t>Non-Current</a:t>
                      </a:r>
                      <a:r>
                        <a:rPr lang="en-GB" sz="1800" b="0" baseline="0" dirty="0" smtClean="0">
                          <a:solidFill>
                            <a:schemeClr val="tx2"/>
                          </a:solidFill>
                        </a:rPr>
                        <a:t> Assets</a:t>
                      </a:r>
                      <a:endParaRPr lang="en-US" sz="1800" b="0" dirty="0">
                        <a:solidFill>
                          <a:schemeClr val="tx2"/>
                        </a:solidFill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£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£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T="45714" marB="45714" anchor="ctr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Plant and Machinery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150,000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Current Assets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Inventory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25,000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Trade receivables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36,750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Cash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10,425</a:t>
                      </a:r>
                      <a:endParaRPr lang="en-US" sz="1800" dirty="0"/>
                    </a:p>
                  </a:txBody>
                  <a:tcPr marT="45714" marB="45714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72,175</a:t>
                      </a:r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Total Assets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222,175</a:t>
                      </a:r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Current Liabilities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Trade payables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22,800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NCL:</a:t>
                      </a:r>
                      <a:r>
                        <a:rPr lang="en-GB" sz="1800" baseline="0" dirty="0" smtClean="0"/>
                        <a:t> Loan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–</a:t>
                      </a:r>
                      <a:endParaRPr lang="en-US" sz="1800" dirty="0"/>
                    </a:p>
                  </a:txBody>
                  <a:tcPr marT="45714" marB="45714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Total Liabilities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22,800</a:t>
                      </a:r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94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Net</a:t>
                      </a:r>
                      <a:r>
                        <a:rPr lang="en-GB" sz="1800" baseline="0" dirty="0" smtClean="0"/>
                        <a:t> Assets = Equity</a:t>
                      </a:r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199,375</a:t>
                      </a:r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4" marB="45714"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74">
                <a:tc gridSpan="4">
                  <a:txBody>
                    <a:bodyPr/>
                    <a:lstStyle/>
                    <a:p>
                      <a:endParaRPr lang="en-US" sz="600" dirty="0"/>
                    </a:p>
                  </a:txBody>
                  <a:tcPr marT="45714" marB="45714"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anchor="ctr"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3888211" y="2344985"/>
            <a:ext cx="1081088" cy="3603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+ 2,500</a:t>
            </a:r>
            <a:r>
              <a:rPr lang="en-GB" b="1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888211" y="3073373"/>
            <a:ext cx="1081088" cy="3603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>
              <a:defRPr/>
            </a:pPr>
            <a:r>
              <a:rPr lang="en-GB" dirty="0"/>
              <a:t>– 2,500</a:t>
            </a:r>
            <a:r>
              <a:rPr lang="en-GB" b="1" baseline="30000" dirty="0">
                <a:solidFill>
                  <a:srgbClr val="000000"/>
                </a:solidFill>
              </a:rPr>
              <a:t>1</a:t>
            </a: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874818" y="2705347"/>
            <a:ext cx="1081088" cy="36036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solidFill>
                  <a:schemeClr val="tx2"/>
                </a:solidFill>
              </a:rPr>
              <a:t>– 5,000</a:t>
            </a:r>
            <a:r>
              <a:rPr lang="en-GB" b="1" baseline="30000" dirty="0">
                <a:solidFill>
                  <a:srgbClr val="FFFF00"/>
                </a:solidFill>
              </a:rPr>
              <a:t>2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937802" y="3084486"/>
            <a:ext cx="1079500" cy="36036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defRPr/>
            </a:pPr>
            <a:r>
              <a:rPr lang="en-GB" dirty="0">
                <a:solidFill>
                  <a:schemeClr val="tx2"/>
                </a:solidFill>
              </a:rPr>
              <a:t>+ 5,000</a:t>
            </a:r>
            <a:r>
              <a:rPr lang="en-GB" b="1" baseline="30000" dirty="0">
                <a:solidFill>
                  <a:srgbClr val="FFFF00"/>
                </a:solidFill>
              </a:rPr>
              <a:t>2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874818" y="4977607"/>
            <a:ext cx="1296988" cy="360362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+ 50,000</a:t>
            </a:r>
            <a:r>
              <a:rPr lang="en-GB" b="1" baseline="30000" dirty="0">
                <a:solidFill>
                  <a:schemeClr val="accent3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b="1" dirty="0">
              <a:solidFill>
                <a:schemeClr val="accent3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011863" y="3104356"/>
            <a:ext cx="1296987" cy="360363"/>
          </a:xfrm>
          <a:prstGeom prst="roundRect">
            <a:avLst/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latin typeface="+mj-lt"/>
                <a:cs typeface="Arial" pitchFamily="34" charset="0"/>
              </a:rPr>
              <a:t>+ 50,000</a:t>
            </a:r>
            <a:r>
              <a:rPr lang="en-GB" b="1" baseline="30000" dirty="0">
                <a:solidFill>
                  <a:schemeClr val="accent3">
                    <a:lumMod val="10000"/>
                  </a:schemeClr>
                </a:solidFill>
                <a:latin typeface="+mj-lt"/>
                <a:cs typeface="Arial" pitchFamily="34" charset="0"/>
              </a:rPr>
              <a:t>3</a:t>
            </a:r>
            <a:endParaRPr lang="en-US" dirty="0">
              <a:latin typeface="+mj-lt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888211" y="1613577"/>
            <a:ext cx="1296988" cy="3603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+ 55,000</a:t>
            </a:r>
            <a:r>
              <a:rPr lang="en-GB" b="1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325821" y="3444849"/>
            <a:ext cx="1223963" cy="3587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defRPr/>
            </a:pPr>
            <a:r>
              <a:rPr lang="en-GB" dirty="0"/>
              <a:t>– </a:t>
            </a:r>
            <a:r>
              <a:rPr lang="en-GB" dirty="0">
                <a:latin typeface="Arial" pitchFamily="34" charset="0"/>
                <a:cs typeface="Arial" pitchFamily="34" charset="0"/>
              </a:rPr>
              <a:t>55,000</a:t>
            </a:r>
            <a:r>
              <a:rPr lang="en-GB" b="1" baseline="30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3874818" y="4568735"/>
            <a:ext cx="1296988" cy="36036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>
              <a:defRPr/>
            </a:pPr>
            <a:r>
              <a:rPr lang="en-GB" dirty="0"/>
              <a:t>– 7,800</a:t>
            </a:r>
            <a:r>
              <a:rPr lang="en-GB" b="1" baseline="30000" dirty="0">
                <a:solidFill>
                  <a:srgbClr val="000000"/>
                </a:solidFill>
              </a:rPr>
              <a:t>5</a:t>
            </a: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5580063" y="3444849"/>
            <a:ext cx="1152525" cy="35877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>
              <a:defRPr/>
            </a:pPr>
            <a:r>
              <a:rPr lang="en-GB" dirty="0"/>
              <a:t>– 7,800</a:t>
            </a:r>
            <a:r>
              <a:rPr lang="en-GB" b="1" baseline="30000" dirty="0">
                <a:solidFill>
                  <a:srgbClr val="000000"/>
                </a:solidFill>
              </a:rPr>
              <a:t>5</a:t>
            </a:r>
            <a:endParaRPr lang="en-US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7789107" y="1646498"/>
            <a:ext cx="1152525" cy="287337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205,000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7812088" y="2380703"/>
            <a:ext cx="1152525" cy="28892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27,500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812088" y="2717189"/>
            <a:ext cx="1152525" cy="287337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31,750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7793696" y="3120998"/>
            <a:ext cx="1152525" cy="287338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125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7838667" y="3516286"/>
            <a:ext cx="1152525" cy="287338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59,375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7835266" y="3880958"/>
            <a:ext cx="1152525" cy="287337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264,375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7805743" y="4568735"/>
            <a:ext cx="1152525" cy="360362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15,000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7838667" y="5005245"/>
            <a:ext cx="1152525" cy="28892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50,000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7812088" y="5378177"/>
            <a:ext cx="1152525" cy="287338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65,000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7812087" y="5803378"/>
            <a:ext cx="1152525" cy="288925"/>
          </a:xfrm>
          <a:prstGeom prst="roundRect">
            <a:avLst/>
          </a:prstGeom>
          <a:solidFill>
            <a:schemeClr val="tx2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199,375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  <p:bldP spid="14" grpId="0" build="allAtOnce" animBg="1"/>
      <p:bldP spid="15" grpId="0" build="allAtOnce" animBg="1"/>
      <p:bldP spid="16" grpId="0" build="allAtOnce" animBg="1"/>
      <p:bldP spid="17" grpId="0" build="allAtOnce" animBg="1"/>
      <p:bldP spid="18" grpId="0" build="allAtOnce" animBg="1"/>
      <p:bldP spid="19" grpId="0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  <p:bldP spid="24" grpId="0" build="allAtOnce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0033CC"/>
      </a:dk1>
      <a:lt1>
        <a:srgbClr val="3399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ADCAFF"/>
      </a:accent3>
      <a:accent4>
        <a:srgbClr val="002AAE"/>
      </a:accent4>
      <a:accent5>
        <a:srgbClr val="AAE2CA"/>
      </a:accent5>
      <a:accent6>
        <a:srgbClr val="2D2DB9"/>
      </a:accent6>
      <a:hlink>
        <a:srgbClr val="CC0000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CC"/>
        </a:dk1>
        <a:lt1>
          <a:srgbClr val="3399FF"/>
        </a:lt1>
        <a:dk2>
          <a:srgbClr val="FFFFFF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ADCAFF"/>
        </a:accent3>
        <a:accent4>
          <a:srgbClr val="002AAE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33CC"/>
        </a:dk1>
        <a:lt1>
          <a:srgbClr val="3399FF"/>
        </a:lt1>
        <a:dk2>
          <a:srgbClr val="FFFFFF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ADCAFF"/>
        </a:accent3>
        <a:accent4>
          <a:srgbClr val="002AAE"/>
        </a:accent4>
        <a:accent5>
          <a:srgbClr val="AAE2CA"/>
        </a:accent5>
        <a:accent6>
          <a:srgbClr val="2D2DB9"/>
        </a:accent6>
        <a:hlink>
          <a:srgbClr val="CC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</TotalTime>
  <Words>356</Words>
  <Application>Microsoft Office PowerPoint</Application>
  <PresentationFormat>On-screen Show (4:3)</PresentationFormat>
  <Paragraphs>191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Introduction to Accounting</vt:lpstr>
      <vt:lpstr>Example 1: Asset Recognition</vt:lpstr>
      <vt:lpstr>Example 2: Assets and Liabilities Classification</vt:lpstr>
      <vt:lpstr>Joanna: Statement of Financial Position at 30 June 2021</vt:lpstr>
      <vt:lpstr>Catherine Limited: Statement of Financial Position at 30 September 2021</vt:lpstr>
      <vt:lpstr>The Dual Aspect Concept</vt:lpstr>
    </vt:vector>
  </TitlesOfParts>
  <Company>Oxford University Press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BRETT, Sarah</dc:creator>
  <cp:lastModifiedBy>Peter Scott</cp:lastModifiedBy>
  <cp:revision>77</cp:revision>
  <dcterms:created xsi:type="dcterms:W3CDTF">2012-03-14T10:07:36Z</dcterms:created>
  <dcterms:modified xsi:type="dcterms:W3CDTF">2019-11-14T09:49:33Z</dcterms:modified>
</cp:coreProperties>
</file>